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Classic Bold" panose="020B0604020202020204" charset="0"/>
      <p:regular r:id="rId25"/>
    </p:embeddedFont>
    <p:embeddedFont>
      <p:font typeface="Oswald Bold" panose="020B0604020202020204" charset="0"/>
      <p:regular r:id="rId26"/>
    </p:embeddedFont>
    <p:embeddedFont>
      <p:font typeface="Phudu Light SemiBold" pitchFamily="2" charset="0"/>
      <p:bold r:id="rId27"/>
    </p:embeddedFont>
    <p:embeddedFont>
      <p:font typeface="Phudu Medium" pitchFamily="2" charset="0"/>
      <p:regular r:id="rId28"/>
    </p:embeddedFont>
    <p:embeddedFont>
      <p:font typeface="SF Pro Display" panose="00000500000000000000" pitchFamily="50" charset="0"/>
      <p:regular r:id="rId29"/>
    </p:embeddedFont>
    <p:embeddedFont>
      <p:font typeface="SF Pro Rounded" panose="02000000000000000000" pitchFamily="50"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6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20-May-23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svg"/><Relationship Id="rId5" Type="http://schemas.openxmlformats.org/officeDocument/2006/relationships/image" Target="../media/image9.jpeg"/><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4236347" y="2084417"/>
            <a:ext cx="9815307" cy="5326697"/>
            <a:chOff x="0" y="0"/>
            <a:chExt cx="1895495" cy="1028672"/>
          </a:xfrm>
        </p:grpSpPr>
        <p:sp>
          <p:nvSpPr>
            <p:cNvPr id="6" name="Freeform 6"/>
            <p:cNvSpPr/>
            <p:nvPr/>
          </p:nvSpPr>
          <p:spPr>
            <a:xfrm>
              <a:off x="0" y="0"/>
              <a:ext cx="1895495" cy="1028672"/>
            </a:xfrm>
            <a:custGeom>
              <a:avLst/>
              <a:gdLst/>
              <a:ahLst/>
              <a:cxnLst/>
              <a:rect l="l" t="t" r="r" b="b"/>
              <a:pathLst>
                <a:path w="1895495" h="1028672">
                  <a:moveTo>
                    <a:pt x="0" y="0"/>
                  </a:moveTo>
                  <a:lnTo>
                    <a:pt x="1895495" y="0"/>
                  </a:lnTo>
                  <a:lnTo>
                    <a:pt x="1895495" y="1028672"/>
                  </a:lnTo>
                  <a:lnTo>
                    <a:pt x="0" y="1028672"/>
                  </a:lnTo>
                  <a:close/>
                </a:path>
              </a:pathLst>
            </a:custGeom>
            <a:solidFill>
              <a:srgbClr val="000000">
                <a:alpha val="0"/>
              </a:srgbClr>
            </a:solidFill>
            <a:ln w="38100">
              <a:solidFill>
                <a:srgbClr val="01D47A"/>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8" name="Picture 8"/>
          <p:cNvPicPr>
            <a:picLocks noChangeAspect="1"/>
          </p:cNvPicPr>
          <p:nvPr/>
        </p:nvPicPr>
        <p:blipFill>
          <a:blip r:embed="rId5"/>
          <a:srcRect/>
          <a:stretch>
            <a:fillRect/>
          </a:stretch>
        </p:blipFill>
        <p:spPr>
          <a:xfrm>
            <a:off x="15809655" y="531395"/>
            <a:ext cx="996266" cy="994611"/>
          </a:xfrm>
          <a:prstGeom prst="rect">
            <a:avLst/>
          </a:prstGeom>
        </p:spPr>
      </p:pic>
      <p:sp>
        <p:nvSpPr>
          <p:cNvPr id="9" name="TextBox 9"/>
          <p:cNvSpPr txBox="1"/>
          <p:nvPr/>
        </p:nvSpPr>
        <p:spPr>
          <a:xfrm>
            <a:off x="4990259" y="3217649"/>
            <a:ext cx="8307483" cy="3777563"/>
          </a:xfrm>
          <a:prstGeom prst="rect">
            <a:avLst/>
          </a:prstGeom>
        </p:spPr>
        <p:txBody>
          <a:bodyPr lIns="0" tIns="0" rIns="0" bIns="0" rtlCol="0" anchor="t">
            <a:spAutoFit/>
          </a:bodyPr>
          <a:lstStyle/>
          <a:p>
            <a:pPr algn="ctr">
              <a:lnSpc>
                <a:spcPts val="15112"/>
              </a:lnSpc>
            </a:pPr>
            <a:r>
              <a:rPr lang="en-US" sz="10951" spc="1073">
                <a:solidFill>
                  <a:srgbClr val="231F20"/>
                </a:solidFill>
                <a:latin typeface="Phudu Light SemiBold" pitchFamily="2" charset="0"/>
                <a:cs typeface="Phudu Light SemiBold" pitchFamily="2" charset="0"/>
              </a:rPr>
              <a:t>SHOPPING SYSTEM</a:t>
            </a:r>
          </a:p>
        </p:txBody>
      </p:sp>
      <p:sp>
        <p:nvSpPr>
          <p:cNvPr id="10" name="TextBox 10"/>
          <p:cNvSpPr txBox="1"/>
          <p:nvPr/>
        </p:nvSpPr>
        <p:spPr>
          <a:xfrm>
            <a:off x="4990259" y="2405070"/>
            <a:ext cx="8307483" cy="948465"/>
          </a:xfrm>
          <a:prstGeom prst="rect">
            <a:avLst/>
          </a:prstGeom>
        </p:spPr>
        <p:txBody>
          <a:bodyPr lIns="0" tIns="0" rIns="0" bIns="0" rtlCol="0" anchor="t">
            <a:spAutoFit/>
          </a:bodyPr>
          <a:lstStyle/>
          <a:p>
            <a:pPr algn="ctr">
              <a:lnSpc>
                <a:spcPts val="8250"/>
              </a:lnSpc>
            </a:pPr>
            <a:r>
              <a:rPr lang="en-US" sz="5978" spc="585">
                <a:solidFill>
                  <a:srgbClr val="231F20"/>
                </a:solidFill>
                <a:latin typeface="Phudu Light SemiBold" pitchFamily="2" charset="0"/>
                <a:cs typeface="Phudu Light SemiBold" pitchFamily="2" charset="0"/>
              </a:rPr>
              <a:t>ONLINE GAME KEY</a:t>
            </a:r>
          </a:p>
        </p:txBody>
      </p:sp>
      <p:sp>
        <p:nvSpPr>
          <p:cNvPr id="11" name="TextBox 11"/>
          <p:cNvSpPr txBox="1"/>
          <p:nvPr/>
        </p:nvSpPr>
        <p:spPr>
          <a:xfrm>
            <a:off x="2719596" y="7592089"/>
            <a:ext cx="12848809" cy="896299"/>
          </a:xfrm>
          <a:prstGeom prst="rect">
            <a:avLst/>
          </a:prstGeom>
        </p:spPr>
        <p:txBody>
          <a:bodyPr lIns="0" tIns="0" rIns="0" bIns="0" rtlCol="0" anchor="t">
            <a:spAutoFit/>
          </a:bodyPr>
          <a:lstStyle/>
          <a:p>
            <a:pPr algn="ctr">
              <a:lnSpc>
                <a:spcPts val="3661"/>
              </a:lnSpc>
            </a:pPr>
            <a:r>
              <a:rPr lang="en-US" sz="2653" spc="140">
                <a:solidFill>
                  <a:srgbClr val="231F20"/>
                </a:solidFill>
                <a:latin typeface="Phudu Light SemiBold" pitchFamily="2" charset="0"/>
                <a:cs typeface="Phudu Light SemiBold" pitchFamily="2" charset="0"/>
              </a:rPr>
              <a:t>SCHOOL PROJECT: WEBSITE</a:t>
            </a:r>
          </a:p>
          <a:p>
            <a:pPr algn="ctr">
              <a:lnSpc>
                <a:spcPts val="3661"/>
              </a:lnSpc>
            </a:pPr>
            <a:r>
              <a:rPr lang="en-US" sz="2653" spc="140">
                <a:solidFill>
                  <a:srgbClr val="231F20"/>
                </a:solidFill>
                <a:latin typeface="Phudu Light SemiBold" pitchFamily="2" charset="0"/>
                <a:cs typeface="Phudu Light SemiBold" pitchFamily="2" charset="0"/>
              </a:rPr>
              <a:t>INSTRUCTOR: PROF. HIEU</a:t>
            </a:r>
          </a:p>
        </p:txBody>
      </p:sp>
      <p:sp>
        <p:nvSpPr>
          <p:cNvPr id="12" name="TextBox 12"/>
          <p:cNvSpPr txBox="1"/>
          <p:nvPr/>
        </p:nvSpPr>
        <p:spPr>
          <a:xfrm>
            <a:off x="15314544" y="1567917"/>
            <a:ext cx="1986487" cy="284181"/>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01D47A"/>
                </a:solidFill>
                <a:latin typeface="Phudu Light SemiBold" pitchFamily="2" charset="0"/>
                <a:cs typeface="Phudu Light SemiBold" pitchFamily="2" charset="0"/>
              </a:rPr>
              <a:t>RISEN GAMING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239690"/>
            <a:ext cx="3474003" cy="3266920"/>
            <a:chOff x="0" y="-349458"/>
            <a:chExt cx="914964" cy="860425"/>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51888" y="-349458"/>
              <a:ext cx="812800" cy="860425"/>
            </a:xfrm>
            <a:prstGeom prst="rect">
              <a:avLst/>
            </a:prstGeom>
          </p:spPr>
          <p:txBody>
            <a:bodyPr lIns="50800" tIns="50800" rIns="50800" bIns="50800" rtlCol="0" anchor="ctr"/>
            <a:lstStyle/>
            <a:p>
              <a:pPr marL="0" lvl="0" indent="0" algn="ctr">
                <a:lnSpc>
                  <a:spcPts val="3700"/>
                </a:lnSpc>
                <a:spcBef>
                  <a:spcPct val="0"/>
                </a:spcBef>
              </a:pPr>
              <a:r>
                <a:rPr lang="en-US" sz="2681" spc="26" dirty="0">
                  <a:solidFill>
                    <a:srgbClr val="01D47A"/>
                  </a:solidFill>
                  <a:latin typeface="Phudu Light SemiBold" pitchFamily="2" charset="0"/>
                  <a:cs typeface="Phudu Light SemiBold" pitchFamily="2" charset="0"/>
                </a:rPr>
                <a:t>Admin Edit Product</a:t>
              </a:r>
            </a:p>
          </p:txBody>
        </p:sp>
      </p:grpSp>
      <p:pic>
        <p:nvPicPr>
          <p:cNvPr id="11" name="Picture 11"/>
          <p:cNvPicPr>
            <a:picLocks noChangeAspect="1"/>
          </p:cNvPicPr>
          <p:nvPr/>
        </p:nvPicPr>
        <p:blipFill>
          <a:blip r:embed="rId5"/>
          <a:srcRect/>
          <a:stretch>
            <a:fillRect/>
          </a:stretch>
        </p:blipFill>
        <p:spPr>
          <a:xfrm>
            <a:off x="5640294" y="1566536"/>
            <a:ext cx="12234034" cy="8463074"/>
          </a:xfrm>
          <a:prstGeom prst="rect">
            <a:avLst/>
          </a:prstGeom>
        </p:spPr>
      </p:pic>
      <p:pic>
        <p:nvPicPr>
          <p:cNvPr id="12" name="Picture 12"/>
          <p:cNvPicPr>
            <a:picLocks noChangeAspect="1"/>
          </p:cNvPicPr>
          <p:nvPr/>
        </p:nvPicPr>
        <p:blipFill>
          <a:blip r:embed="rId6"/>
          <a:srcRect/>
          <a:stretch>
            <a:fillRect/>
          </a:stretch>
        </p:blipFill>
        <p:spPr>
          <a:xfrm>
            <a:off x="332413" y="2380154"/>
            <a:ext cx="4975468" cy="7615329"/>
          </a:xfrm>
          <a:prstGeom prst="rect">
            <a:avLst/>
          </a:prstGeom>
        </p:spPr>
      </p:pic>
      <p:sp>
        <p:nvSpPr>
          <p:cNvPr id="13" name="TextBox 13"/>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a:solidFill>
                  <a:srgbClr val="FFFFFF"/>
                </a:solidFill>
                <a:latin typeface="Phudu Light SemiBold" pitchFamily="2" charset="0"/>
                <a:cs typeface="Phudu Light SemiBold"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Medium" pitchFamily="2" charset="0"/>
                <a:cs typeface="Phudu Medium"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442" y="256936"/>
            <a:ext cx="3474538" cy="3266920"/>
            <a:chOff x="-141" y="-344916"/>
            <a:chExt cx="915105" cy="860425"/>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141" y="-344916"/>
              <a:ext cx="915105" cy="860425"/>
            </a:xfrm>
            <a:prstGeom prst="rect">
              <a:avLst/>
            </a:prstGeom>
          </p:spPr>
          <p:txBody>
            <a:bodyPr lIns="50800" tIns="50800" rIns="50800" bIns="50800" rtlCol="0" anchor="ctr"/>
            <a:lstStyle/>
            <a:p>
              <a:pPr marL="0" lvl="0" indent="0" algn="ctr">
                <a:lnSpc>
                  <a:spcPts val="3700"/>
                </a:lnSpc>
                <a:spcBef>
                  <a:spcPct val="0"/>
                </a:spcBef>
              </a:pPr>
              <a:r>
                <a:rPr lang="en-US" sz="2681" spc="26" dirty="0">
                  <a:solidFill>
                    <a:srgbClr val="01D47A"/>
                  </a:solidFill>
                  <a:latin typeface="Phudu Medium" pitchFamily="2" charset="0"/>
                  <a:cs typeface="Phudu Medium" pitchFamily="2" charset="0"/>
                </a:rPr>
                <a:t>Admin Add Product</a:t>
              </a:r>
            </a:p>
          </p:txBody>
        </p:sp>
      </p:grpSp>
      <p:sp>
        <p:nvSpPr>
          <p:cNvPr id="11" name="TextBox 11"/>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Medium" pitchFamily="2" charset="0"/>
                <a:cs typeface="Phudu Medium" pitchFamily="2" charset="0"/>
              </a:rPr>
              <a:t>III. SYSTEM DESIGN</a:t>
            </a:r>
          </a:p>
        </p:txBody>
      </p:sp>
      <p:pic>
        <p:nvPicPr>
          <p:cNvPr id="12" name="Picture 12"/>
          <p:cNvPicPr>
            <a:picLocks noChangeAspect="1"/>
          </p:cNvPicPr>
          <p:nvPr/>
        </p:nvPicPr>
        <p:blipFill>
          <a:blip r:embed="rId5"/>
          <a:srcRect/>
          <a:stretch>
            <a:fillRect/>
          </a:stretch>
        </p:blipFill>
        <p:spPr>
          <a:xfrm>
            <a:off x="3861047" y="2214255"/>
            <a:ext cx="14210514" cy="79233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Medium" pitchFamily="2" charset="0"/>
                <a:cs typeface="Phudu Medium"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238851"/>
            <a:ext cx="3474003" cy="3303085"/>
            <a:chOff x="0" y="-349679"/>
            <a:chExt cx="914964" cy="869950"/>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50463" y="-349679"/>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Medium" pitchFamily="2" charset="0"/>
                  <a:cs typeface="Phudu Medium" pitchFamily="2" charset="0"/>
                </a:rPr>
                <a:t>User Edit Profile</a:t>
              </a:r>
            </a:p>
          </p:txBody>
        </p:sp>
      </p:grpSp>
      <p:pic>
        <p:nvPicPr>
          <p:cNvPr id="11" name="Picture 11"/>
          <p:cNvPicPr>
            <a:picLocks noChangeAspect="1"/>
          </p:cNvPicPr>
          <p:nvPr/>
        </p:nvPicPr>
        <p:blipFill>
          <a:blip r:embed="rId5"/>
          <a:srcRect/>
          <a:stretch>
            <a:fillRect/>
          </a:stretch>
        </p:blipFill>
        <p:spPr>
          <a:xfrm>
            <a:off x="286596" y="2410267"/>
            <a:ext cx="15351320" cy="7550146"/>
          </a:xfrm>
          <a:prstGeom prst="rect">
            <a:avLst/>
          </a:prstGeom>
        </p:spPr>
      </p:pic>
      <p:pic>
        <p:nvPicPr>
          <p:cNvPr id="12" name="Picture 12"/>
          <p:cNvPicPr>
            <a:picLocks noChangeAspect="1"/>
          </p:cNvPicPr>
          <p:nvPr/>
        </p:nvPicPr>
        <p:blipFill>
          <a:blip r:embed="rId6"/>
          <a:srcRect/>
          <a:stretch>
            <a:fillRect/>
          </a:stretch>
        </p:blipFill>
        <p:spPr>
          <a:xfrm>
            <a:off x="15924511" y="1566536"/>
            <a:ext cx="2075420" cy="8397891"/>
          </a:xfrm>
          <a:prstGeom prst="rect">
            <a:avLst/>
          </a:prstGeom>
        </p:spPr>
      </p:pic>
      <p:sp>
        <p:nvSpPr>
          <p:cNvPr id="13" name="TextBox 13"/>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Medium" pitchFamily="2" charset="0"/>
                <a:cs typeface="Phudu Medium"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275016"/>
            <a:ext cx="3474003" cy="3230754"/>
            <a:chOff x="0" y="-340154"/>
            <a:chExt cx="914964" cy="850900"/>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0" y="-340154"/>
              <a:ext cx="914964" cy="850900"/>
            </a:xfrm>
            <a:prstGeom prst="rect">
              <a:avLst/>
            </a:prstGeom>
          </p:spPr>
          <p:txBody>
            <a:bodyPr lIns="50800" tIns="50800" rIns="50800" bIns="50800" rtlCol="0" anchor="ctr"/>
            <a:lstStyle/>
            <a:p>
              <a:pPr marL="0" lvl="0" indent="0" algn="ctr">
                <a:lnSpc>
                  <a:spcPts val="3562"/>
                </a:lnSpc>
                <a:spcBef>
                  <a:spcPct val="0"/>
                </a:spcBef>
              </a:pPr>
              <a:r>
                <a:rPr lang="en-US" sz="2581" spc="25" dirty="0">
                  <a:solidFill>
                    <a:srgbClr val="01D47A"/>
                  </a:solidFill>
                  <a:latin typeface="Phudu Light SemiBold" pitchFamily="2" charset="0"/>
                  <a:cs typeface="Phudu Light SemiBold" pitchFamily="2" charset="0"/>
                </a:rPr>
                <a:t>User Register Profile</a:t>
              </a:r>
            </a:p>
          </p:txBody>
        </p:sp>
      </p:grpSp>
      <p:pic>
        <p:nvPicPr>
          <p:cNvPr id="11" name="Picture 11"/>
          <p:cNvPicPr>
            <a:picLocks noChangeAspect="1"/>
          </p:cNvPicPr>
          <p:nvPr/>
        </p:nvPicPr>
        <p:blipFill>
          <a:blip r:embed="rId5"/>
          <a:srcRect/>
          <a:stretch>
            <a:fillRect/>
          </a:stretch>
        </p:blipFill>
        <p:spPr>
          <a:xfrm>
            <a:off x="5810775" y="1566536"/>
            <a:ext cx="11448525" cy="8463179"/>
          </a:xfrm>
          <a:prstGeom prst="rect">
            <a:avLst/>
          </a:prstGeom>
        </p:spPr>
      </p:pic>
      <p:pic>
        <p:nvPicPr>
          <p:cNvPr id="12" name="Picture 12"/>
          <p:cNvPicPr>
            <a:picLocks noChangeAspect="1"/>
          </p:cNvPicPr>
          <p:nvPr/>
        </p:nvPicPr>
        <p:blipFill>
          <a:blip r:embed="rId6"/>
          <a:srcRect/>
          <a:stretch>
            <a:fillRect/>
          </a:stretch>
        </p:blipFill>
        <p:spPr>
          <a:xfrm>
            <a:off x="216977" y="2396549"/>
            <a:ext cx="4713364" cy="7615435"/>
          </a:xfrm>
          <a:prstGeom prst="rect">
            <a:avLst/>
          </a:prstGeom>
        </p:spPr>
      </p:pic>
      <p:sp>
        <p:nvSpPr>
          <p:cNvPr id="13" name="TextBox 13"/>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Light SemiBold" pitchFamily="2" charset="0"/>
                <a:cs typeface="Phudu Light SemiBold"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235430"/>
            <a:ext cx="3474003" cy="3303085"/>
            <a:chOff x="0" y="-350580"/>
            <a:chExt cx="914964" cy="869950"/>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51082" y="-35058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Light SemiBold" pitchFamily="2" charset="0"/>
                  <a:ea typeface="SF Pro Display" panose="00000500000000000000" pitchFamily="50" charset="0"/>
                  <a:cs typeface="Phudu Light SemiBold" pitchFamily="2" charset="0"/>
                </a:rPr>
                <a:t>User</a:t>
              </a:r>
              <a:r>
                <a:rPr lang="en-US" sz="2981" spc="29" dirty="0">
                  <a:solidFill>
                    <a:srgbClr val="01D47A"/>
                  </a:solidFill>
                  <a:latin typeface="Phudu Light SemiBold" pitchFamily="2" charset="0"/>
                  <a:cs typeface="Phudu Light SemiBold" pitchFamily="2" charset="0"/>
                </a:rPr>
                <a:t> Login</a:t>
              </a:r>
            </a:p>
          </p:txBody>
        </p:sp>
      </p:grpSp>
      <p:pic>
        <p:nvPicPr>
          <p:cNvPr id="11" name="Picture 11"/>
          <p:cNvPicPr>
            <a:picLocks noChangeAspect="1"/>
          </p:cNvPicPr>
          <p:nvPr/>
        </p:nvPicPr>
        <p:blipFill>
          <a:blip r:embed="rId5"/>
          <a:srcRect/>
          <a:stretch>
            <a:fillRect/>
          </a:stretch>
        </p:blipFill>
        <p:spPr>
          <a:xfrm>
            <a:off x="1870553" y="2414280"/>
            <a:ext cx="14546893" cy="7618118"/>
          </a:xfrm>
          <a:prstGeom prst="rect">
            <a:avLst/>
          </a:prstGeom>
        </p:spPr>
      </p:pic>
      <p:sp>
        <p:nvSpPr>
          <p:cNvPr id="12" name="TextBox 12"/>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Light SemiBold" pitchFamily="2" charset="0"/>
                <a:cs typeface="Phudu Light SemiBold"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238851"/>
            <a:ext cx="3474003" cy="3303085"/>
            <a:chOff x="0" y="-349679"/>
            <a:chExt cx="914964" cy="869950"/>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51082" y="-349679"/>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Light SemiBold" pitchFamily="2" charset="0"/>
                  <a:ea typeface="SF Pro Display" panose="00000500000000000000" pitchFamily="50" charset="0"/>
                  <a:cs typeface="Phudu Light SemiBold" pitchFamily="2" charset="0"/>
                </a:rPr>
                <a:t>User Login</a:t>
              </a:r>
            </a:p>
          </p:txBody>
        </p:sp>
      </p:grpSp>
      <p:pic>
        <p:nvPicPr>
          <p:cNvPr id="11" name="Picture 11"/>
          <p:cNvPicPr>
            <a:picLocks noChangeAspect="1"/>
          </p:cNvPicPr>
          <p:nvPr/>
        </p:nvPicPr>
        <p:blipFill>
          <a:blip r:embed="rId5"/>
          <a:srcRect/>
          <a:stretch>
            <a:fillRect/>
          </a:stretch>
        </p:blipFill>
        <p:spPr>
          <a:xfrm>
            <a:off x="4763905" y="1566536"/>
            <a:ext cx="8760190" cy="8453955"/>
          </a:xfrm>
          <a:prstGeom prst="rect">
            <a:avLst/>
          </a:prstGeom>
        </p:spPr>
      </p:pic>
      <p:sp>
        <p:nvSpPr>
          <p:cNvPr id="12" name="TextBox 12"/>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Light SemiBold" pitchFamily="2" charset="0"/>
                <a:cs typeface="Phudu Light SemiBold"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07472" y="8371262"/>
            <a:ext cx="7673056" cy="767305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24816" y="7199682"/>
            <a:ext cx="2238367" cy="2238367"/>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63659" y="7770537"/>
            <a:ext cx="960682" cy="105254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39534" y="9076115"/>
            <a:ext cx="2238367" cy="223836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10099" y="9076115"/>
            <a:ext cx="2238367" cy="2238367"/>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994936" y="9589786"/>
            <a:ext cx="1268693" cy="1211025"/>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106315" y="9634743"/>
            <a:ext cx="1104804" cy="1121111"/>
          </a:xfrm>
          <a:prstGeom prst="rect">
            <a:avLst/>
          </a:prstGeom>
        </p:spPr>
      </p:pic>
      <p:sp>
        <p:nvSpPr>
          <p:cNvPr id="10" name="TextBox 10"/>
          <p:cNvSpPr txBox="1"/>
          <p:nvPr/>
        </p:nvSpPr>
        <p:spPr>
          <a:xfrm>
            <a:off x="3367511" y="272954"/>
            <a:ext cx="11552977" cy="1269771"/>
          </a:xfrm>
          <a:prstGeom prst="rect">
            <a:avLst/>
          </a:prstGeom>
        </p:spPr>
        <p:txBody>
          <a:bodyPr lIns="0" tIns="0" rIns="0" bIns="0" rtlCol="0" anchor="t">
            <a:spAutoFit/>
          </a:bodyPr>
          <a:lstStyle/>
          <a:p>
            <a:pPr algn="ctr">
              <a:lnSpc>
                <a:spcPts val="11105"/>
              </a:lnSpc>
            </a:pPr>
            <a:r>
              <a:rPr lang="en-US" sz="8047" dirty="0">
                <a:solidFill>
                  <a:srgbClr val="100F0D"/>
                </a:solidFill>
                <a:latin typeface="Phudu Light SemiBold" pitchFamily="2" charset="0"/>
                <a:cs typeface="Phudu Light SemiBold" pitchFamily="2" charset="0"/>
              </a:rPr>
              <a:t>IV. TECHNOLOGIES</a:t>
            </a:r>
          </a:p>
        </p:txBody>
      </p:sp>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79722" y="-4833750"/>
            <a:ext cx="7616557" cy="7815497"/>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4176364">
            <a:off x="-4105129" y="6530238"/>
            <a:ext cx="7616557" cy="7815497"/>
          </a:xfrm>
          <a:prstGeom prst="rect">
            <a:avLst/>
          </a:prstGeom>
        </p:spPr>
      </p:pic>
      <p:sp>
        <p:nvSpPr>
          <p:cNvPr id="13" name="TextBox 13"/>
          <p:cNvSpPr txBox="1"/>
          <p:nvPr/>
        </p:nvSpPr>
        <p:spPr>
          <a:xfrm>
            <a:off x="2190349" y="1874841"/>
            <a:ext cx="13907302" cy="4769126"/>
          </a:xfrm>
          <a:prstGeom prst="rect">
            <a:avLst/>
          </a:prstGeom>
        </p:spPr>
        <p:txBody>
          <a:bodyPr lIns="0" tIns="0" rIns="0" bIns="0" rtlCol="0" anchor="t">
            <a:spAutoFit/>
          </a:bodyPr>
          <a:lstStyle/>
          <a:p>
            <a:pPr marL="568700" lvl="1" indent="-284350" algn="just">
              <a:lnSpc>
                <a:spcPts val="3424"/>
              </a:lnSpc>
              <a:buFont typeface="Arial"/>
              <a:buChar char="•"/>
            </a:pPr>
            <a:r>
              <a:rPr lang="en-US" sz="2634" spc="268" dirty="0">
                <a:solidFill>
                  <a:srgbClr val="100F0D"/>
                </a:solidFill>
                <a:latin typeface="SF Pro Display" panose="00000500000000000000" pitchFamily="50" charset="0"/>
                <a:ea typeface="SF Pro Display" panose="00000500000000000000" pitchFamily="50" charset="0"/>
              </a:rPr>
              <a:t>React JS is not fully featured but has the advantage of open-source JavaScript User Interface(UI) library, which helps to execute the task in a better manner, solved that issue and makes it easier. It provides less coding and gives more functionality. A ReactJS web application is made up of multiple components, and each component has its own logic and controls. These components are responsible for outputting a small, reusable piece of HTML code which can be reused wherever you need them.</a:t>
            </a:r>
          </a:p>
          <a:p>
            <a:pPr marL="568700" lvl="1" indent="-284350" algn="just">
              <a:lnSpc>
                <a:spcPts val="3424"/>
              </a:lnSpc>
              <a:buFont typeface="Arial"/>
              <a:buChar char="•"/>
            </a:pPr>
            <a:r>
              <a:rPr lang="en-US" sz="2634" spc="268" dirty="0">
                <a:solidFill>
                  <a:srgbClr val="100F0D"/>
                </a:solidFill>
                <a:latin typeface="SF Pro Display" panose="00000500000000000000" pitchFamily="50" charset="0"/>
                <a:ea typeface="SF Pro Display" panose="00000500000000000000" pitchFamily="50" charset="0"/>
              </a:rPr>
              <a:t> DOM stands for “Document Object Model” exists entirely in memory and is a representation of the web browser's DOM, we are writing virtual components that react will turn into the DOM, leading to smoother and faster performance.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348740" y="3273531"/>
            <a:ext cx="15590520" cy="4831080"/>
          </a:xfrm>
          <a:prstGeom prst="rect">
            <a:avLst/>
          </a:prstGeom>
        </p:spPr>
        <p:txBody>
          <a:bodyPr lIns="0" tIns="0" rIns="0" bIns="0" rtlCol="0" anchor="t">
            <a:spAutoFit/>
          </a:bodyPr>
          <a:lstStyle/>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Doesn’t have recommendation AI mechanism.</a:t>
            </a:r>
          </a:p>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Doesn’t have Promotion system for customers.</a:t>
            </a:r>
          </a:p>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Add product function by using &lt;html&gt; tag can be compromised by XSS</a:t>
            </a:r>
          </a:p>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Not responsive.</a:t>
            </a:r>
          </a:p>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Unoptimized search function</a:t>
            </a:r>
          </a:p>
          <a:p>
            <a:pPr marL="760095" lvl="1" indent="-380048" algn="l">
              <a:lnSpc>
                <a:spcPts val="4200"/>
              </a:lnSpc>
              <a:buFont typeface="Arial"/>
              <a:buChar char="•"/>
            </a:pPr>
            <a:r>
              <a:rPr lang="en-US" sz="4200" spc="966" dirty="0">
                <a:solidFill>
                  <a:srgbClr val="100F0D"/>
                </a:solidFill>
                <a:latin typeface="SF Pro Display" panose="00000500000000000000" pitchFamily="50" charset="0"/>
                <a:ea typeface="SF Pro Display" panose="00000500000000000000" pitchFamily="50" charset="0"/>
              </a:rPr>
              <a:t>Admin dashboard lacks statistic report</a:t>
            </a:r>
          </a:p>
        </p:txBody>
      </p:sp>
      <p:sp>
        <p:nvSpPr>
          <p:cNvPr id="3" name="TextBox 3"/>
          <p:cNvSpPr txBox="1"/>
          <p:nvPr/>
        </p:nvSpPr>
        <p:spPr>
          <a:xfrm>
            <a:off x="1348740" y="1108835"/>
            <a:ext cx="10906040" cy="1269322"/>
          </a:xfrm>
          <a:prstGeom prst="rect">
            <a:avLst/>
          </a:prstGeom>
        </p:spPr>
        <p:txBody>
          <a:bodyPr lIns="0" tIns="0" rIns="0" bIns="0" rtlCol="0" anchor="t">
            <a:spAutoFit/>
          </a:bodyPr>
          <a:lstStyle/>
          <a:p>
            <a:pPr algn="ctr">
              <a:lnSpc>
                <a:spcPts val="11082"/>
              </a:lnSpc>
            </a:pPr>
            <a:r>
              <a:rPr lang="en-US" sz="8030" spc="786" dirty="0">
                <a:solidFill>
                  <a:srgbClr val="01D47A"/>
                </a:solidFill>
                <a:latin typeface="Phudu Light SemiBold" pitchFamily="2" charset="0"/>
                <a:cs typeface="Phudu Light SemiBold" pitchFamily="2" charset="0"/>
              </a:rPr>
              <a:t>V. LIMITATION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10961" y="-7654450"/>
            <a:ext cx="12110389" cy="1242670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86589">
            <a:off x="13341000" y="5558932"/>
            <a:ext cx="9894000" cy="10152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348740" y="1108835"/>
            <a:ext cx="10906040" cy="1269322"/>
          </a:xfrm>
          <a:prstGeom prst="rect">
            <a:avLst/>
          </a:prstGeom>
        </p:spPr>
        <p:txBody>
          <a:bodyPr lIns="0" tIns="0" rIns="0" bIns="0" rtlCol="0" anchor="t">
            <a:spAutoFit/>
          </a:bodyPr>
          <a:lstStyle/>
          <a:p>
            <a:pPr algn="ctr">
              <a:lnSpc>
                <a:spcPts val="11082"/>
              </a:lnSpc>
            </a:pPr>
            <a:r>
              <a:rPr lang="en-US" sz="8030" spc="786" dirty="0">
                <a:solidFill>
                  <a:srgbClr val="01D47A"/>
                </a:solidFill>
                <a:latin typeface="Phudu Light SemiBold" pitchFamily="2" charset="0"/>
                <a:cs typeface="Phudu Light SemiBold" pitchFamily="2" charset="0"/>
              </a:rPr>
              <a:t>V. FUTURE PLAN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10961" y="-7654450"/>
            <a:ext cx="12110389" cy="1242670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986589">
            <a:off x="13341000" y="5558932"/>
            <a:ext cx="9894000" cy="10152425"/>
          </a:xfrm>
          <a:prstGeom prst="rect">
            <a:avLst/>
          </a:prstGeom>
        </p:spPr>
      </p:pic>
      <p:sp>
        <p:nvSpPr>
          <p:cNvPr id="5" name="TextBox 5"/>
          <p:cNvSpPr txBox="1"/>
          <p:nvPr/>
        </p:nvSpPr>
        <p:spPr>
          <a:xfrm>
            <a:off x="1028700" y="3139440"/>
            <a:ext cx="15590520" cy="6118860"/>
          </a:xfrm>
          <a:prstGeom prst="rect">
            <a:avLst/>
          </a:prstGeom>
        </p:spPr>
        <p:txBody>
          <a:bodyPr lIns="0" tIns="0" rIns="0" bIns="0" rtlCol="0" anchor="t">
            <a:spAutoFit/>
          </a:bodyPr>
          <a:lstStyle/>
          <a:p>
            <a:pPr marL="760095" lvl="1" indent="-380048" algn="l">
              <a:lnSpc>
                <a:spcPts val="4200"/>
              </a:lnSpc>
              <a:buFont typeface="Arial"/>
              <a:buChar char="•"/>
            </a:pPr>
            <a:r>
              <a:rPr lang="en-US" sz="4200" b="1" spc="222" dirty="0">
                <a:solidFill>
                  <a:srgbClr val="100F0D"/>
                </a:solidFill>
                <a:latin typeface="SF Pro Rounded" panose="02000000000000000000" pitchFamily="50" charset="0"/>
                <a:ea typeface="SF Pro Rounded" panose="02000000000000000000" pitchFamily="50" charset="0"/>
                <a:cs typeface="SF Pro Rounded" panose="02000000000000000000" pitchFamily="50" charset="0"/>
              </a:rPr>
              <a:t>FIXING EVERY EXISTING LIMITATIONS</a:t>
            </a:r>
          </a:p>
          <a:p>
            <a:pPr marL="760095" lvl="1" indent="-380048" algn="l">
              <a:lnSpc>
                <a:spcPts val="4200"/>
              </a:lnSpc>
              <a:buFont typeface="Arial"/>
              <a:buChar char="•"/>
            </a:pPr>
            <a:r>
              <a:rPr lang="en-US" sz="4200" b="1" spc="222" dirty="0">
                <a:solidFill>
                  <a:srgbClr val="100F0D"/>
                </a:solidFill>
                <a:latin typeface="SF Pro Rounded" panose="02000000000000000000" pitchFamily="50" charset="0"/>
                <a:ea typeface="SF Pro Rounded" panose="02000000000000000000" pitchFamily="50" charset="0"/>
                <a:cs typeface="SF Pro Rounded" panose="02000000000000000000" pitchFamily="50" charset="0"/>
              </a:rPr>
              <a:t>HOW ?</a:t>
            </a:r>
          </a:p>
          <a:p>
            <a:pPr algn="l">
              <a:lnSpc>
                <a:spcPts val="3600"/>
              </a:lnSpc>
            </a:pPr>
            <a:endParaRPr lang="en-US" sz="4200" spc="222" dirty="0">
              <a:solidFill>
                <a:srgbClr val="100F0D"/>
              </a:solidFill>
              <a:latin typeface="SF Pro Display" panose="00000500000000000000" pitchFamily="50" charset="0"/>
              <a:ea typeface="SF Pro Display" panose="00000500000000000000" pitchFamily="50" charset="0"/>
            </a:endParaRPr>
          </a:p>
          <a:p>
            <a:pPr marL="1337310" lvl="2" indent="-445770" algn="l">
              <a:lnSpc>
                <a:spcPts val="3600"/>
              </a:lnSpc>
              <a:buFont typeface="Arial"/>
              <a:buChar char="•"/>
            </a:pPr>
            <a:r>
              <a:rPr lang="en-US" sz="3600" spc="352" dirty="0">
                <a:solidFill>
                  <a:srgbClr val="100F0D"/>
                </a:solidFill>
                <a:latin typeface="SF Pro Display" panose="00000500000000000000" pitchFamily="50" charset="0"/>
                <a:ea typeface="SF Pro Display" panose="00000500000000000000" pitchFamily="50" charset="0"/>
              </a:rPr>
              <a:t>AI mechanism that can analyze customer’s behavior based their click activity or purchase history </a:t>
            </a:r>
          </a:p>
          <a:p>
            <a:pPr marL="1337310" lvl="2" indent="-445770" algn="l">
              <a:lnSpc>
                <a:spcPts val="3600"/>
              </a:lnSpc>
              <a:buFont typeface="Arial"/>
              <a:buChar char="•"/>
            </a:pPr>
            <a:r>
              <a:rPr lang="en-US" sz="3600" spc="352" dirty="0">
                <a:solidFill>
                  <a:srgbClr val="100F0D"/>
                </a:solidFill>
                <a:latin typeface="SF Pro Display" panose="00000500000000000000" pitchFamily="50" charset="0"/>
                <a:ea typeface="SF Pro Display" panose="00000500000000000000" pitchFamily="50" charset="0"/>
              </a:rPr>
              <a:t>Statistic report that can stores business income and graph display</a:t>
            </a:r>
          </a:p>
          <a:p>
            <a:pPr marL="1337310" lvl="2" indent="-445770" algn="l">
              <a:lnSpc>
                <a:spcPts val="3600"/>
              </a:lnSpc>
              <a:buFont typeface="Arial"/>
              <a:buChar char="•"/>
            </a:pPr>
            <a:r>
              <a:rPr lang="en-US" sz="3600" spc="352" dirty="0">
                <a:solidFill>
                  <a:srgbClr val="100F0D"/>
                </a:solidFill>
                <a:latin typeface="SF Pro Display" panose="00000500000000000000" pitchFamily="50" charset="0"/>
                <a:ea typeface="SF Pro Display" panose="00000500000000000000" pitchFamily="50" charset="0"/>
              </a:rPr>
              <a:t>Responsive website for majority of devices </a:t>
            </a:r>
          </a:p>
          <a:p>
            <a:pPr marL="1336853" lvl="2" indent="-445618" algn="l">
              <a:lnSpc>
                <a:spcPts val="3600"/>
              </a:lnSpc>
              <a:buFont typeface="Arial"/>
              <a:buChar char="•"/>
            </a:pPr>
            <a:r>
              <a:rPr lang="en-US" sz="3600" spc="352" dirty="0">
                <a:solidFill>
                  <a:srgbClr val="100F0D"/>
                </a:solidFill>
                <a:latin typeface="SF Pro Display" panose="00000500000000000000" pitchFamily="50" charset="0"/>
                <a:ea typeface="SF Pro Display" panose="00000500000000000000" pitchFamily="50" charset="0"/>
              </a:rPr>
              <a:t>Optimized search function</a:t>
            </a:r>
          </a:p>
          <a:p>
            <a:pPr algn="l">
              <a:lnSpc>
                <a:spcPts val="3600"/>
              </a:lnSpc>
            </a:pPr>
            <a:endParaRPr lang="en-US" sz="3600" spc="352" dirty="0">
              <a:solidFill>
                <a:srgbClr val="100F0D"/>
              </a:solidFill>
              <a:latin typeface="SF Pro Display" panose="00000500000000000000" pitchFamily="50" charset="0"/>
              <a:ea typeface="SF Pro Display" panose="00000500000000000000" pitchFamily="50" charset="0"/>
            </a:endParaRPr>
          </a:p>
          <a:p>
            <a:pPr marL="651510" lvl="1" indent="-325755" algn="l">
              <a:lnSpc>
                <a:spcPts val="3600"/>
              </a:lnSpc>
              <a:buFont typeface="Arial"/>
              <a:buChar char="•"/>
            </a:pPr>
            <a:r>
              <a:rPr lang="en-US" sz="3600" b="1" spc="190" dirty="0">
                <a:solidFill>
                  <a:srgbClr val="100F0D"/>
                </a:solidFill>
                <a:latin typeface="SF Pro Rounded" panose="02000000000000000000" pitchFamily="50" charset="0"/>
                <a:ea typeface="SF Pro Rounded" panose="02000000000000000000" pitchFamily="50" charset="0"/>
                <a:cs typeface="SF Pro Rounded" panose="02000000000000000000" pitchFamily="50" charset="0"/>
              </a:rPr>
              <a:t>OPTIMIZED USER’S EXPERIENCE BY USING SERVER SIDE RENDERING</a:t>
            </a:r>
          </a:p>
          <a:p>
            <a:pPr marL="651510" lvl="1" indent="-325755" algn="l">
              <a:lnSpc>
                <a:spcPts val="3600"/>
              </a:lnSpc>
            </a:pPr>
            <a:endParaRPr lang="en-US" sz="3600" spc="190" dirty="0">
              <a:solidFill>
                <a:srgbClr val="100F0D"/>
              </a:solidFill>
              <a:latin typeface="SF Pro Display" panose="00000500000000000000" pitchFamily="50" charset="0"/>
              <a:ea typeface="SF Pro Display" panose="000005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9407140" y="-9309963"/>
            <a:ext cx="24036383" cy="24664199"/>
          </a:xfrm>
          <a:prstGeom prst="rect">
            <a:avLst/>
          </a:prstGeom>
        </p:spPr>
      </p:pic>
      <p:sp>
        <p:nvSpPr>
          <p:cNvPr id="5" name="TextBox 5"/>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1" dirty="0">
                <a:solidFill>
                  <a:srgbClr val="100F0D"/>
                </a:solidFill>
                <a:latin typeface="Phudu Light SemiBold" pitchFamily="2" charset="0"/>
                <a:cs typeface="Phudu Light SemiBold" pitchFamily="2" charset="0"/>
              </a:rPr>
              <a:t>THANK'S FOR WATCHING</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254153" y="7476061"/>
            <a:ext cx="11881594" cy="3564478"/>
          </a:xfrm>
          <a:prstGeom prst="rect">
            <a:avLst/>
          </a:prstGeom>
        </p:spPr>
      </p:pic>
      <p:sp>
        <p:nvSpPr>
          <p:cNvPr id="8" name="TextBox 8"/>
          <p:cNvSpPr txBox="1"/>
          <p:nvPr/>
        </p:nvSpPr>
        <p:spPr>
          <a:xfrm>
            <a:off x="14925379" y="2737955"/>
            <a:ext cx="1986487" cy="284181"/>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01D47A"/>
                </a:solidFill>
                <a:latin typeface="Montserrat Classic Bold"/>
              </a:rPr>
              <a:t>RISEN GAMING</a:t>
            </a:r>
          </a:p>
        </p:txBody>
      </p:sp>
      <p:pic>
        <p:nvPicPr>
          <p:cNvPr id="9" name="Picture 8">
            <a:extLst>
              <a:ext uri="{FF2B5EF4-FFF2-40B4-BE49-F238E27FC236}">
                <a16:creationId xmlns:a16="http://schemas.microsoft.com/office/drawing/2014/main" id="{87F48B84-1528-A4BB-6DAF-E1BC446BA9ED}"/>
              </a:ext>
            </a:extLst>
          </p:cNvPr>
          <p:cNvPicPr>
            <a:picLocks noChangeAspect="1"/>
          </p:cNvPicPr>
          <p:nvPr/>
        </p:nvPicPr>
        <p:blipFill>
          <a:blip r:embed="rId7"/>
          <a:srcRect/>
          <a:stretch>
            <a:fillRect/>
          </a:stretch>
        </p:blipFill>
        <p:spPr>
          <a:xfrm>
            <a:off x="15420489" y="1607739"/>
            <a:ext cx="996266" cy="9946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585714"/>
            <a:ext cx="7629294" cy="7828566"/>
          </a:xfrm>
          <a:prstGeom prst="rect">
            <a:avLst/>
          </a:prstGeom>
        </p:spPr>
      </p:pic>
      <p:grpSp>
        <p:nvGrpSpPr>
          <p:cNvPr id="3" name="Group 3"/>
          <p:cNvGrpSpPr/>
          <p:nvPr/>
        </p:nvGrpSpPr>
        <p:grpSpPr>
          <a:xfrm>
            <a:off x="5019320" y="2901697"/>
            <a:ext cx="1400485" cy="4573492"/>
            <a:chOff x="0" y="0"/>
            <a:chExt cx="368852" cy="1204541"/>
          </a:xfrm>
        </p:grpSpPr>
        <p:sp>
          <p:nvSpPr>
            <p:cNvPr id="4" name="Freeform 4"/>
            <p:cNvSpPr/>
            <p:nvPr/>
          </p:nvSpPr>
          <p:spPr>
            <a:xfrm>
              <a:off x="0" y="0"/>
              <a:ext cx="368852" cy="1204541"/>
            </a:xfrm>
            <a:custGeom>
              <a:avLst/>
              <a:gdLst/>
              <a:ahLst/>
              <a:cxnLst/>
              <a:rect l="l" t="t" r="r" b="b"/>
              <a:pathLst>
                <a:path w="368852" h="1204541">
                  <a:moveTo>
                    <a:pt x="0" y="0"/>
                  </a:moveTo>
                  <a:lnTo>
                    <a:pt x="368852" y="0"/>
                  </a:lnTo>
                  <a:lnTo>
                    <a:pt x="368852" y="1204541"/>
                  </a:lnTo>
                  <a:lnTo>
                    <a:pt x="0" y="1204541"/>
                  </a:lnTo>
                  <a:close/>
                </a:path>
              </a:pathLst>
            </a:custGeom>
            <a:solidFill>
              <a:srgbClr val="84D4B2"/>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SF Pro Display" panose="00000500000000000000" pitchFamily="50" charset="0"/>
                <a:ea typeface="SF Pro Display" panose="00000500000000000000" pitchFamily="50" charset="0"/>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panose="020B0604020202020204" charset="0"/>
              </a:rPr>
              <a:t>CONTENT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SF Pro Display" panose="00000500000000000000" pitchFamily="50" charset="0"/>
                <a:ea typeface="SF Pro Display" panose="00000500000000000000" pitchFamily="50" charset="0"/>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SF Pro Display" panose="00000500000000000000" pitchFamily="50" charset="0"/>
                <a:ea typeface="SF Pro Display" panose="00000500000000000000" pitchFamily="50" charset="0"/>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SF Pro Display" panose="00000500000000000000" pitchFamily="50" charset="0"/>
                <a:ea typeface="SF Pro Display" panose="00000500000000000000" pitchFamily="50" charset="0"/>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SF Pro Display" panose="00000500000000000000" pitchFamily="50" charset="0"/>
                <a:ea typeface="SF Pro Display" panose="00000500000000000000" pitchFamily="50" charset="0"/>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SF Pro Display" panose="00000500000000000000" pitchFamily="50" charset="0"/>
                <a:ea typeface="SF Pro Display" panose="00000500000000000000" pitchFamily="50" charset="0"/>
              </a:rPr>
              <a:t>05</a:t>
            </a:r>
          </a:p>
        </p:txBody>
      </p:sp>
      <p:sp>
        <p:nvSpPr>
          <p:cNvPr id="13" name="TextBox 13"/>
          <p:cNvSpPr txBox="1"/>
          <p:nvPr/>
        </p:nvSpPr>
        <p:spPr>
          <a:xfrm>
            <a:off x="6607430" y="3330235"/>
            <a:ext cx="5790503" cy="418548"/>
          </a:xfrm>
          <a:prstGeom prst="rect">
            <a:avLst/>
          </a:prstGeom>
        </p:spPr>
        <p:txBody>
          <a:bodyPr lIns="0" tIns="0" rIns="0" bIns="0" rtlCol="0" anchor="t">
            <a:spAutoFit/>
          </a:bodyPr>
          <a:lstStyle/>
          <a:p>
            <a:pPr>
              <a:lnSpc>
                <a:spcPts val="3483"/>
              </a:lnSpc>
            </a:pPr>
            <a:r>
              <a:rPr lang="en-US" sz="2524" spc="247" dirty="0">
                <a:solidFill>
                  <a:srgbClr val="231F20"/>
                </a:solidFill>
                <a:latin typeface="SF Pro Display" panose="00000500000000000000" pitchFamily="50" charset="0"/>
                <a:ea typeface="SF Pro Display" panose="00000500000000000000" pitchFamily="50" charset="0"/>
              </a:rPr>
              <a:t>ABOUT US &amp; OUR TEAM</a:t>
            </a:r>
          </a:p>
        </p:txBody>
      </p:sp>
      <p:sp>
        <p:nvSpPr>
          <p:cNvPr id="14" name="TextBox 14"/>
          <p:cNvSpPr txBox="1"/>
          <p:nvPr/>
        </p:nvSpPr>
        <p:spPr>
          <a:xfrm>
            <a:off x="6607430" y="417245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SF Pro Display" panose="00000500000000000000" pitchFamily="50" charset="0"/>
                <a:ea typeface="SF Pro Display" panose="00000500000000000000" pitchFamily="50" charset="0"/>
              </a:rPr>
              <a:t>DEMONSTRATION</a:t>
            </a:r>
          </a:p>
        </p:txBody>
      </p:sp>
      <p:sp>
        <p:nvSpPr>
          <p:cNvPr id="15" name="TextBox 15"/>
          <p:cNvSpPr txBox="1"/>
          <p:nvPr/>
        </p:nvSpPr>
        <p:spPr>
          <a:xfrm>
            <a:off x="6607430" y="497330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SF Pro Display" panose="00000500000000000000" pitchFamily="50" charset="0"/>
                <a:ea typeface="SF Pro Display" panose="00000500000000000000" pitchFamily="50" charset="0"/>
              </a:rPr>
              <a:t>SYSTEM DESIGN</a:t>
            </a:r>
          </a:p>
        </p:txBody>
      </p:sp>
      <p:sp>
        <p:nvSpPr>
          <p:cNvPr id="16" name="TextBox 16"/>
          <p:cNvSpPr txBox="1"/>
          <p:nvPr/>
        </p:nvSpPr>
        <p:spPr>
          <a:xfrm>
            <a:off x="6607430" y="5765677"/>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SF Pro Display" panose="00000500000000000000" pitchFamily="50" charset="0"/>
                <a:ea typeface="SF Pro Display" panose="00000500000000000000" pitchFamily="50" charset="0"/>
              </a:rPr>
              <a:t>TECHNOLOGIES</a:t>
            </a:r>
          </a:p>
        </p:txBody>
      </p:sp>
      <p:sp>
        <p:nvSpPr>
          <p:cNvPr id="17" name="TextBox 17"/>
          <p:cNvSpPr txBox="1"/>
          <p:nvPr/>
        </p:nvSpPr>
        <p:spPr>
          <a:xfrm>
            <a:off x="6607430" y="661005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SF Pro Display" panose="00000500000000000000" pitchFamily="50" charset="0"/>
                <a:ea typeface="SF Pro Display" panose="00000500000000000000" pitchFamily="50" charset="0"/>
              </a:rPr>
              <a:t>LIMITATION &amp; NEXT PROJECT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84D4B2"/>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srcRect t="46379" r="1465"/>
          <a:stretch>
            <a:fillRect/>
          </a:stretch>
        </p:blipFill>
        <p:spPr>
          <a:xfrm>
            <a:off x="2142191" y="4828880"/>
            <a:ext cx="9610044" cy="1032847"/>
          </a:xfrm>
          <a:prstGeom prst="rect">
            <a:avLst/>
          </a:prstGeom>
        </p:spPr>
      </p:pic>
      <p:pic>
        <p:nvPicPr>
          <p:cNvPr id="7" name="Picture 7"/>
          <p:cNvPicPr>
            <a:picLocks noChangeAspect="1"/>
          </p:cNvPicPr>
          <p:nvPr/>
        </p:nvPicPr>
        <p:blipFill>
          <a:blip r:embed="rId4"/>
          <a:srcRect l="24936" r="24936"/>
          <a:stretch>
            <a:fillRect/>
          </a:stretch>
        </p:blipFill>
        <p:spPr>
          <a:xfrm>
            <a:off x="10758785" y="1049603"/>
            <a:ext cx="6176060" cy="8208697"/>
          </a:xfrm>
          <a:prstGeom prst="rect">
            <a:avLst/>
          </a:prstGeom>
        </p:spPr>
      </p:pic>
      <p:pic>
        <p:nvPicPr>
          <p:cNvPr id="8" name="Picture 8"/>
          <p:cNvPicPr>
            <a:picLocks noChangeAspect="1"/>
          </p:cNvPicPr>
          <p:nvPr/>
        </p:nvPicPr>
        <p:blipFill>
          <a:blip r:embed="rId5"/>
          <a:srcRect l="31461" r="23338"/>
          <a:stretch>
            <a:fillRect/>
          </a:stretch>
        </p:blipFill>
        <p:spPr>
          <a:xfrm>
            <a:off x="10758785" y="1060055"/>
            <a:ext cx="6176060" cy="8198245"/>
          </a:xfrm>
          <a:prstGeom prst="rect">
            <a:avLst/>
          </a:prstGeom>
        </p:spPr>
      </p:pic>
      <p:grpSp>
        <p:nvGrpSpPr>
          <p:cNvPr id="9" name="Group 9"/>
          <p:cNvGrpSpPr/>
          <p:nvPr/>
        </p:nvGrpSpPr>
        <p:grpSpPr>
          <a:xfrm>
            <a:off x="2142191" y="3396305"/>
            <a:ext cx="9610044" cy="1948998"/>
            <a:chOff x="0" y="0"/>
            <a:chExt cx="3682024" cy="746746"/>
          </a:xfrm>
        </p:grpSpPr>
        <p:sp>
          <p:nvSpPr>
            <p:cNvPr id="10" name="Freeform 10"/>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74235" y="3673321"/>
            <a:ext cx="1156649" cy="1173721"/>
          </a:xfrm>
          <a:prstGeom prst="rect">
            <a:avLst/>
          </a:prstGeom>
        </p:spPr>
      </p:pic>
      <p:pic>
        <p:nvPicPr>
          <p:cNvPr id="13" name="Picture 13"/>
          <p:cNvPicPr>
            <a:picLocks noChangeAspect="1"/>
          </p:cNvPicPr>
          <p:nvPr/>
        </p:nvPicPr>
        <p:blipFill>
          <a:blip r:embed="rId3"/>
          <a:srcRect t="46379"/>
          <a:stretch>
            <a:fillRect/>
          </a:stretch>
        </p:blipFill>
        <p:spPr>
          <a:xfrm>
            <a:off x="2142191" y="7210022"/>
            <a:ext cx="9752965" cy="1032847"/>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79578" y="7341318"/>
            <a:ext cx="7616557" cy="7815497"/>
          </a:xfrm>
          <a:prstGeom prst="rect">
            <a:avLst/>
          </a:prstGeom>
        </p:spPr>
      </p:pic>
      <p:grpSp>
        <p:nvGrpSpPr>
          <p:cNvPr id="15" name="Group 15"/>
          <p:cNvGrpSpPr/>
          <p:nvPr/>
        </p:nvGrpSpPr>
        <p:grpSpPr>
          <a:xfrm>
            <a:off x="2142191" y="5777447"/>
            <a:ext cx="9610044" cy="4130273"/>
            <a:chOff x="0" y="0"/>
            <a:chExt cx="3682024" cy="1582486"/>
          </a:xfrm>
        </p:grpSpPr>
        <p:sp>
          <p:nvSpPr>
            <p:cNvPr id="16" name="Freeform 16"/>
            <p:cNvSpPr/>
            <p:nvPr/>
          </p:nvSpPr>
          <p:spPr>
            <a:xfrm>
              <a:off x="0" y="0"/>
              <a:ext cx="3682024" cy="1582486"/>
            </a:xfrm>
            <a:custGeom>
              <a:avLst/>
              <a:gdLst/>
              <a:ahLst/>
              <a:cxnLst/>
              <a:rect l="l" t="t" r="r" b="b"/>
              <a:pathLst>
                <a:path w="3682024" h="1582486">
                  <a:moveTo>
                    <a:pt x="0" y="0"/>
                  </a:moveTo>
                  <a:lnTo>
                    <a:pt x="3682024" y="0"/>
                  </a:lnTo>
                  <a:lnTo>
                    <a:pt x="3682024" y="1582486"/>
                  </a:lnTo>
                  <a:lnTo>
                    <a:pt x="0" y="1582486"/>
                  </a:lnTo>
                  <a:close/>
                </a:path>
              </a:pathLst>
            </a:custGeom>
            <a:solidFill>
              <a:srgbClr val="EFEFEF"/>
            </a:solidFill>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371799" y="6162574"/>
            <a:ext cx="1159455" cy="1178744"/>
          </a:xfrm>
          <a:prstGeom prst="rect">
            <a:avLst/>
          </a:prstGeom>
        </p:spPr>
      </p:pic>
      <p:sp>
        <p:nvSpPr>
          <p:cNvPr id="19" name="TextBox 19"/>
          <p:cNvSpPr txBox="1"/>
          <p:nvPr/>
        </p:nvSpPr>
        <p:spPr>
          <a:xfrm>
            <a:off x="3908899" y="6005886"/>
            <a:ext cx="7132181" cy="3149708"/>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FF0000"/>
                </a:solidFill>
                <a:latin typeface="SF Pro Display" panose="00000500000000000000" pitchFamily="50" charset="0"/>
                <a:ea typeface="SF Pro Display" panose="00000500000000000000" pitchFamily="50" charset="0"/>
              </a:rPr>
              <a:t>We chose to implement a game store type because in recent years the virus and the lock down and everybody had to stay inside there home. Due to this, the need to kill times and entertain rose greatly./* Even more, new technologies are upgraded daily so more people willing to give it a try in their new game. and more game means more ways to buy and play it */</a:t>
            </a:r>
          </a:p>
        </p:txBody>
      </p:sp>
      <p:sp>
        <p:nvSpPr>
          <p:cNvPr id="20" name="TextBox 20"/>
          <p:cNvSpPr txBox="1"/>
          <p:nvPr/>
        </p:nvSpPr>
        <p:spPr>
          <a:xfrm>
            <a:off x="2142191" y="888605"/>
            <a:ext cx="7794187" cy="1578061"/>
          </a:xfrm>
          <a:prstGeom prst="rect">
            <a:avLst/>
          </a:prstGeom>
        </p:spPr>
        <p:txBody>
          <a:bodyPr lIns="0" tIns="0" rIns="0" bIns="0" rtlCol="0" anchor="t">
            <a:spAutoFit/>
          </a:bodyPr>
          <a:lstStyle/>
          <a:p>
            <a:pPr>
              <a:lnSpc>
                <a:spcPts val="13774"/>
              </a:lnSpc>
            </a:pPr>
            <a:r>
              <a:rPr lang="en-US" sz="9981" spc="978" dirty="0">
                <a:solidFill>
                  <a:srgbClr val="231F20"/>
                </a:solidFill>
                <a:latin typeface="Phudu Light SemiBold" pitchFamily="2" charset="0"/>
                <a:cs typeface="Phudu Light SemiBold" pitchFamily="2" charset="0"/>
              </a:rPr>
              <a:t>I. ABOUT US</a:t>
            </a:r>
          </a:p>
        </p:txBody>
      </p:sp>
      <p:sp>
        <p:nvSpPr>
          <p:cNvPr id="21" name="TextBox 21"/>
          <p:cNvSpPr txBox="1"/>
          <p:nvPr/>
        </p:nvSpPr>
        <p:spPr>
          <a:xfrm>
            <a:off x="3908899" y="3624745"/>
            <a:ext cx="7132181" cy="1559529"/>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SF Pro Display" panose="00000500000000000000" pitchFamily="50" charset="0"/>
                <a:ea typeface="SF Pro Display" panose="00000500000000000000" pitchFamily="50" charset="0"/>
              </a:rPr>
              <a:t>Members: Vo Nguyen Duy Bach – Nguyen Gia Bao – Hoang Duc Hung – Hoang Ngoc Anh Khoi – Pham Phuc Khoa – Le Duc Minh – Nguyen Tuan Ngoc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2720102" y="3030981"/>
            <a:ext cx="12057353" cy="1590885"/>
          </a:xfrm>
          <a:prstGeom prst="rect">
            <a:avLst/>
          </a:prstGeom>
        </p:spPr>
        <p:txBody>
          <a:bodyPr lIns="0" tIns="0" rIns="0" bIns="0" rtlCol="0" anchor="t">
            <a:spAutoFit/>
          </a:bodyPr>
          <a:lstStyle/>
          <a:p>
            <a:pPr>
              <a:lnSpc>
                <a:spcPts val="13948"/>
              </a:lnSpc>
            </a:pPr>
            <a:r>
              <a:rPr lang="en-US" sz="10107" spc="990" dirty="0">
                <a:solidFill>
                  <a:srgbClr val="01D47A"/>
                </a:solidFill>
                <a:latin typeface="Phudu Light SemiBold" pitchFamily="2" charset="0"/>
                <a:cs typeface="Phudu Light SemiBold" pitchFamily="2" charset="0"/>
              </a:rPr>
              <a:t>GENERAL IDEAS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720102" y="4905847"/>
            <a:ext cx="10951206" cy="1499067"/>
          </a:xfrm>
          <a:prstGeom prst="rect">
            <a:avLst/>
          </a:prstGeom>
        </p:spPr>
        <p:txBody>
          <a:bodyPr lIns="0" tIns="0" rIns="0" bIns="0" rtlCol="0" anchor="t">
            <a:spAutoFit/>
          </a:bodyPr>
          <a:lstStyle/>
          <a:p>
            <a:pPr>
              <a:lnSpc>
                <a:spcPts val="3999"/>
              </a:lnSpc>
            </a:pPr>
            <a:r>
              <a:rPr lang="en-US" sz="2898" spc="284" dirty="0">
                <a:solidFill>
                  <a:srgbClr val="F5FFF5"/>
                </a:solidFill>
                <a:latin typeface="SF Pro Display" panose="00000500000000000000" pitchFamily="50" charset="0"/>
                <a:ea typeface="SF Pro Display" panose="00000500000000000000" pitchFamily="50" charset="0"/>
              </a:rPr>
              <a:t>Project name: Online Game Key Shopping System</a:t>
            </a:r>
          </a:p>
          <a:p>
            <a:pPr>
              <a:lnSpc>
                <a:spcPts val="3999"/>
              </a:lnSpc>
            </a:pPr>
            <a:r>
              <a:rPr lang="en-US" sz="2898" spc="284" dirty="0">
                <a:solidFill>
                  <a:srgbClr val="F5FFF5"/>
                </a:solidFill>
                <a:latin typeface="SF Pro Display" panose="00000500000000000000" pitchFamily="50" charset="0"/>
                <a:ea typeface="SF Pro Display" panose="00000500000000000000" pitchFamily="50" charset="0"/>
              </a:rPr>
              <a:t>Project type: Website</a:t>
            </a:r>
          </a:p>
          <a:p>
            <a:pPr algn="l">
              <a:lnSpc>
                <a:spcPts val="3999"/>
              </a:lnSpc>
            </a:pPr>
            <a:r>
              <a:rPr lang="en-US" sz="2898" spc="284" dirty="0">
                <a:solidFill>
                  <a:srgbClr val="F5FFF5"/>
                </a:solidFill>
                <a:latin typeface="SF Pro Display" panose="00000500000000000000" pitchFamily="50" charset="0"/>
                <a:ea typeface="SF Pro Display" panose="00000500000000000000" pitchFamily="50" charset="0"/>
              </a:rPr>
              <a:t>Target audience: Gamers of all ages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6937517" y="-8747353"/>
            <a:ext cx="13977230" cy="1434230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10646613" y="3123224"/>
            <a:ext cx="12102934" cy="12419055"/>
          </a:xfrm>
          <a:prstGeom prst="rect">
            <a:avLst/>
          </a:prstGeom>
        </p:spPr>
      </p:pic>
      <p:sp>
        <p:nvSpPr>
          <p:cNvPr id="5" name="TextBox 5"/>
          <p:cNvSpPr txBox="1"/>
          <p:nvPr/>
        </p:nvSpPr>
        <p:spPr>
          <a:xfrm>
            <a:off x="2335030" y="4265469"/>
            <a:ext cx="13617940" cy="1487267"/>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Phudu Light SemiBold" pitchFamily="2" charset="0"/>
                <a:cs typeface="Phudu Light SemiBold" pitchFamily="2" charset="0"/>
              </a:rPr>
              <a:t>II. DEMONSTRATION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255604" y="2729812"/>
            <a:ext cx="15776792" cy="2014120"/>
            <a:chOff x="0" y="0"/>
            <a:chExt cx="21035722" cy="2685494"/>
          </a:xfrm>
        </p:grpSpPr>
        <p:sp>
          <p:nvSpPr>
            <p:cNvPr id="3" name="Freeform 3"/>
            <p:cNvSpPr/>
            <p:nvPr/>
          </p:nvSpPr>
          <p:spPr>
            <a:xfrm>
              <a:off x="12700" y="12700"/>
              <a:ext cx="21010372" cy="2660142"/>
            </a:xfrm>
            <a:custGeom>
              <a:avLst/>
              <a:gdLst/>
              <a:ahLst/>
              <a:cxnLst/>
              <a:rect l="l" t="t" r="r" b="b"/>
              <a:pathLst>
                <a:path w="21010372" h="2660142">
                  <a:moveTo>
                    <a:pt x="0" y="266065"/>
                  </a:moveTo>
                  <a:cubicBezTo>
                    <a:pt x="0" y="119126"/>
                    <a:pt x="120142" y="0"/>
                    <a:pt x="268224" y="0"/>
                  </a:cubicBezTo>
                  <a:lnTo>
                    <a:pt x="20742148" y="0"/>
                  </a:lnTo>
                  <a:cubicBezTo>
                    <a:pt x="20890230" y="0"/>
                    <a:pt x="21010372" y="119126"/>
                    <a:pt x="21010372" y="266065"/>
                  </a:cubicBezTo>
                  <a:lnTo>
                    <a:pt x="21010372" y="2394077"/>
                  </a:lnTo>
                  <a:cubicBezTo>
                    <a:pt x="21010372" y="2541016"/>
                    <a:pt x="20890230" y="2660142"/>
                    <a:pt x="20742148" y="2660142"/>
                  </a:cubicBezTo>
                  <a:lnTo>
                    <a:pt x="268224" y="2660142"/>
                  </a:lnTo>
                  <a:cubicBezTo>
                    <a:pt x="120142" y="2660142"/>
                    <a:pt x="0" y="2541016"/>
                    <a:pt x="0" y="2394077"/>
                  </a:cubicBezTo>
                  <a:close/>
                </a:path>
              </a:pathLst>
            </a:custGeom>
            <a:solidFill>
              <a:srgbClr val="84D4B2"/>
            </a:solidFill>
          </p:spPr>
        </p:sp>
        <p:sp>
          <p:nvSpPr>
            <p:cNvPr id="4" name="Freeform 4"/>
            <p:cNvSpPr/>
            <p:nvPr/>
          </p:nvSpPr>
          <p:spPr>
            <a:xfrm>
              <a:off x="0" y="0"/>
              <a:ext cx="21035772" cy="2685542"/>
            </a:xfrm>
            <a:custGeom>
              <a:avLst/>
              <a:gdLst/>
              <a:ahLst/>
              <a:cxnLst/>
              <a:rect l="l" t="t" r="r" b="b"/>
              <a:pathLst>
                <a:path w="21035772" h="2685542">
                  <a:moveTo>
                    <a:pt x="0" y="278765"/>
                  </a:moveTo>
                  <a:cubicBezTo>
                    <a:pt x="0" y="124714"/>
                    <a:pt x="125857" y="0"/>
                    <a:pt x="280924" y="0"/>
                  </a:cubicBezTo>
                  <a:lnTo>
                    <a:pt x="20754848" y="0"/>
                  </a:lnTo>
                  <a:lnTo>
                    <a:pt x="20754848" y="12700"/>
                  </a:lnTo>
                  <a:lnTo>
                    <a:pt x="20754848" y="0"/>
                  </a:lnTo>
                  <a:cubicBezTo>
                    <a:pt x="20909914" y="0"/>
                    <a:pt x="21035772" y="124714"/>
                    <a:pt x="21035772" y="278765"/>
                  </a:cubicBezTo>
                  <a:lnTo>
                    <a:pt x="21023072" y="278765"/>
                  </a:lnTo>
                  <a:lnTo>
                    <a:pt x="21035772" y="278765"/>
                  </a:lnTo>
                  <a:lnTo>
                    <a:pt x="21035772" y="2406777"/>
                  </a:lnTo>
                  <a:lnTo>
                    <a:pt x="21023072" y="2406777"/>
                  </a:lnTo>
                  <a:lnTo>
                    <a:pt x="21035772" y="2406777"/>
                  </a:lnTo>
                  <a:cubicBezTo>
                    <a:pt x="21035772" y="2560828"/>
                    <a:pt x="20909914" y="2685542"/>
                    <a:pt x="20754848" y="2685542"/>
                  </a:cubicBezTo>
                  <a:lnTo>
                    <a:pt x="20754848" y="2672842"/>
                  </a:lnTo>
                  <a:lnTo>
                    <a:pt x="20754848" y="2685542"/>
                  </a:lnTo>
                  <a:lnTo>
                    <a:pt x="280924" y="2685542"/>
                  </a:lnTo>
                  <a:lnTo>
                    <a:pt x="280924" y="2672842"/>
                  </a:lnTo>
                  <a:lnTo>
                    <a:pt x="280924" y="2685542"/>
                  </a:lnTo>
                  <a:cubicBezTo>
                    <a:pt x="125857" y="2685542"/>
                    <a:pt x="0" y="2560828"/>
                    <a:pt x="0" y="2406777"/>
                  </a:cubicBezTo>
                  <a:lnTo>
                    <a:pt x="0" y="278765"/>
                  </a:lnTo>
                  <a:lnTo>
                    <a:pt x="12700" y="278765"/>
                  </a:lnTo>
                  <a:lnTo>
                    <a:pt x="0" y="278765"/>
                  </a:lnTo>
                  <a:moveTo>
                    <a:pt x="25400" y="278765"/>
                  </a:moveTo>
                  <a:lnTo>
                    <a:pt x="25400" y="2406777"/>
                  </a:lnTo>
                  <a:lnTo>
                    <a:pt x="12700" y="2406777"/>
                  </a:lnTo>
                  <a:lnTo>
                    <a:pt x="25400" y="2406777"/>
                  </a:lnTo>
                  <a:cubicBezTo>
                    <a:pt x="25400" y="2546604"/>
                    <a:pt x="139700" y="2660142"/>
                    <a:pt x="280924" y="2660142"/>
                  </a:cubicBezTo>
                  <a:lnTo>
                    <a:pt x="20754848" y="2660142"/>
                  </a:lnTo>
                  <a:cubicBezTo>
                    <a:pt x="20896072" y="2660142"/>
                    <a:pt x="21010372" y="2546604"/>
                    <a:pt x="21010372" y="2406777"/>
                  </a:cubicBezTo>
                  <a:lnTo>
                    <a:pt x="21010372" y="278765"/>
                  </a:lnTo>
                  <a:cubicBezTo>
                    <a:pt x="21010372" y="138938"/>
                    <a:pt x="20896072" y="25400"/>
                    <a:pt x="20754848" y="25400"/>
                  </a:cubicBezTo>
                  <a:lnTo>
                    <a:pt x="280924" y="25400"/>
                  </a:lnTo>
                  <a:lnTo>
                    <a:pt x="280924" y="12700"/>
                  </a:lnTo>
                  <a:lnTo>
                    <a:pt x="280924" y="25400"/>
                  </a:lnTo>
                  <a:cubicBezTo>
                    <a:pt x="139700" y="25400"/>
                    <a:pt x="25400" y="138938"/>
                    <a:pt x="25400" y="278765"/>
                  </a:cubicBezTo>
                  <a:close/>
                </a:path>
              </a:pathLst>
            </a:custGeom>
            <a:solidFill>
              <a:srgbClr val="F2F4F5"/>
            </a:solidFill>
          </p:spPr>
        </p:sp>
      </p:grpSp>
      <p:sp>
        <p:nvSpPr>
          <p:cNvPr id="5" name="TextBox 5"/>
          <p:cNvSpPr txBox="1"/>
          <p:nvPr/>
        </p:nvSpPr>
        <p:spPr>
          <a:xfrm>
            <a:off x="1535017" y="3180041"/>
            <a:ext cx="15217964" cy="1218438"/>
          </a:xfrm>
          <a:prstGeom prst="rect">
            <a:avLst/>
          </a:prstGeom>
        </p:spPr>
        <p:txBody>
          <a:bodyPr lIns="0" tIns="0" rIns="0" bIns="0" rtlCol="0" anchor="t">
            <a:spAutoFit/>
          </a:bodyPr>
          <a:lstStyle/>
          <a:p>
            <a:pPr algn="ctr">
              <a:lnSpc>
                <a:spcPts val="9396"/>
              </a:lnSpc>
            </a:pPr>
            <a:r>
              <a:rPr lang="en-US" sz="8700">
                <a:solidFill>
                  <a:srgbClr val="363636"/>
                </a:solidFill>
                <a:latin typeface="Phudu Light SemiBold" pitchFamily="2" charset="0"/>
                <a:cs typeface="Phudu Light SemiBold" pitchFamily="2" charset="0"/>
              </a:rPr>
              <a:t>HOMEPAGE	</a:t>
            </a:r>
          </a:p>
        </p:txBody>
      </p:sp>
      <p:grpSp>
        <p:nvGrpSpPr>
          <p:cNvPr id="6" name="Group 6"/>
          <p:cNvGrpSpPr/>
          <p:nvPr/>
        </p:nvGrpSpPr>
        <p:grpSpPr>
          <a:xfrm>
            <a:off x="1255604" y="4994880"/>
            <a:ext cx="11229212" cy="2014120"/>
            <a:chOff x="0" y="0"/>
            <a:chExt cx="14972282" cy="2685494"/>
          </a:xfrm>
        </p:grpSpPr>
        <p:sp>
          <p:nvSpPr>
            <p:cNvPr id="7" name="Freeform 7"/>
            <p:cNvSpPr/>
            <p:nvPr/>
          </p:nvSpPr>
          <p:spPr>
            <a:xfrm>
              <a:off x="12700" y="12700"/>
              <a:ext cx="14946883" cy="2660142"/>
            </a:xfrm>
            <a:custGeom>
              <a:avLst/>
              <a:gdLst/>
              <a:ahLst/>
              <a:cxnLst/>
              <a:rect l="l" t="t" r="r" b="b"/>
              <a:pathLst>
                <a:path w="14946883" h="2660142">
                  <a:moveTo>
                    <a:pt x="0" y="266065"/>
                  </a:moveTo>
                  <a:cubicBezTo>
                    <a:pt x="0" y="119126"/>
                    <a:pt x="120015" y="0"/>
                    <a:pt x="268097" y="0"/>
                  </a:cubicBezTo>
                  <a:lnTo>
                    <a:pt x="14678786" y="0"/>
                  </a:lnTo>
                  <a:cubicBezTo>
                    <a:pt x="14826869" y="0"/>
                    <a:pt x="14946883" y="119126"/>
                    <a:pt x="14946883" y="266065"/>
                  </a:cubicBezTo>
                  <a:lnTo>
                    <a:pt x="14946883" y="2394077"/>
                  </a:lnTo>
                  <a:cubicBezTo>
                    <a:pt x="14946883" y="2541016"/>
                    <a:pt x="14826869" y="2660142"/>
                    <a:pt x="14678786" y="2660142"/>
                  </a:cubicBezTo>
                  <a:lnTo>
                    <a:pt x="268097" y="2660142"/>
                  </a:lnTo>
                  <a:cubicBezTo>
                    <a:pt x="120015" y="2660142"/>
                    <a:pt x="0" y="2541016"/>
                    <a:pt x="0" y="2394077"/>
                  </a:cubicBezTo>
                  <a:close/>
                </a:path>
              </a:pathLst>
            </a:custGeom>
            <a:solidFill>
              <a:srgbClr val="363636"/>
            </a:solidFill>
          </p:spPr>
        </p:sp>
        <p:sp>
          <p:nvSpPr>
            <p:cNvPr id="8" name="Freeform 8"/>
            <p:cNvSpPr/>
            <p:nvPr/>
          </p:nvSpPr>
          <p:spPr>
            <a:xfrm>
              <a:off x="0" y="0"/>
              <a:ext cx="14972283" cy="2685542"/>
            </a:xfrm>
            <a:custGeom>
              <a:avLst/>
              <a:gdLst/>
              <a:ahLst/>
              <a:cxnLst/>
              <a:rect l="l" t="t" r="r" b="b"/>
              <a:pathLst>
                <a:path w="14972283" h="2685542">
                  <a:moveTo>
                    <a:pt x="0" y="278765"/>
                  </a:moveTo>
                  <a:cubicBezTo>
                    <a:pt x="0" y="124714"/>
                    <a:pt x="125857" y="0"/>
                    <a:pt x="280797" y="0"/>
                  </a:cubicBezTo>
                  <a:lnTo>
                    <a:pt x="14691486" y="0"/>
                  </a:lnTo>
                  <a:lnTo>
                    <a:pt x="14691486" y="12700"/>
                  </a:lnTo>
                  <a:lnTo>
                    <a:pt x="14691486" y="0"/>
                  </a:lnTo>
                  <a:cubicBezTo>
                    <a:pt x="14846427" y="0"/>
                    <a:pt x="14972283" y="124714"/>
                    <a:pt x="14972283" y="278765"/>
                  </a:cubicBezTo>
                  <a:lnTo>
                    <a:pt x="14959583" y="278765"/>
                  </a:lnTo>
                  <a:lnTo>
                    <a:pt x="14972283" y="278765"/>
                  </a:lnTo>
                  <a:lnTo>
                    <a:pt x="14972283" y="2406777"/>
                  </a:lnTo>
                  <a:lnTo>
                    <a:pt x="14959583" y="2406777"/>
                  </a:lnTo>
                  <a:lnTo>
                    <a:pt x="14972283" y="2406777"/>
                  </a:lnTo>
                  <a:cubicBezTo>
                    <a:pt x="14972283" y="2560828"/>
                    <a:pt x="14846427" y="2685542"/>
                    <a:pt x="14691486" y="2685542"/>
                  </a:cubicBezTo>
                  <a:lnTo>
                    <a:pt x="14691486" y="2672842"/>
                  </a:lnTo>
                  <a:lnTo>
                    <a:pt x="14691486" y="2685542"/>
                  </a:lnTo>
                  <a:lnTo>
                    <a:pt x="280797" y="2685542"/>
                  </a:lnTo>
                  <a:lnTo>
                    <a:pt x="280797" y="2672842"/>
                  </a:lnTo>
                  <a:lnTo>
                    <a:pt x="280797" y="2685542"/>
                  </a:lnTo>
                  <a:cubicBezTo>
                    <a:pt x="125857" y="2685542"/>
                    <a:pt x="0" y="2560828"/>
                    <a:pt x="0" y="2406777"/>
                  </a:cubicBezTo>
                  <a:lnTo>
                    <a:pt x="0" y="278765"/>
                  </a:lnTo>
                  <a:lnTo>
                    <a:pt x="12700" y="278765"/>
                  </a:lnTo>
                  <a:lnTo>
                    <a:pt x="0" y="278765"/>
                  </a:lnTo>
                  <a:moveTo>
                    <a:pt x="25400" y="278765"/>
                  </a:moveTo>
                  <a:lnTo>
                    <a:pt x="25400" y="2406777"/>
                  </a:lnTo>
                  <a:lnTo>
                    <a:pt x="12700" y="2406777"/>
                  </a:lnTo>
                  <a:lnTo>
                    <a:pt x="25400" y="2406777"/>
                  </a:lnTo>
                  <a:cubicBezTo>
                    <a:pt x="25400" y="2546604"/>
                    <a:pt x="139700" y="2660142"/>
                    <a:pt x="280797" y="2660142"/>
                  </a:cubicBezTo>
                  <a:lnTo>
                    <a:pt x="14691486" y="2660142"/>
                  </a:lnTo>
                  <a:cubicBezTo>
                    <a:pt x="14832583" y="2660142"/>
                    <a:pt x="14946883" y="2546604"/>
                    <a:pt x="14946883" y="2406777"/>
                  </a:cubicBezTo>
                  <a:lnTo>
                    <a:pt x="14946883" y="278765"/>
                  </a:lnTo>
                  <a:cubicBezTo>
                    <a:pt x="14946883" y="138938"/>
                    <a:pt x="14832583" y="25400"/>
                    <a:pt x="14691486" y="25400"/>
                  </a:cubicBezTo>
                  <a:lnTo>
                    <a:pt x="280797" y="25400"/>
                  </a:lnTo>
                  <a:lnTo>
                    <a:pt x="280797" y="12700"/>
                  </a:lnTo>
                  <a:lnTo>
                    <a:pt x="280797" y="25400"/>
                  </a:lnTo>
                  <a:cubicBezTo>
                    <a:pt x="139700" y="25400"/>
                    <a:pt x="25400" y="138938"/>
                    <a:pt x="25400" y="278765"/>
                  </a:cubicBezTo>
                  <a:close/>
                </a:path>
              </a:pathLst>
            </a:custGeom>
            <a:solidFill>
              <a:srgbClr val="363636"/>
            </a:solidFill>
          </p:spPr>
        </p:sp>
      </p:grpSp>
      <p:sp>
        <p:nvSpPr>
          <p:cNvPr id="9" name="TextBox 9"/>
          <p:cNvSpPr txBox="1"/>
          <p:nvPr/>
        </p:nvSpPr>
        <p:spPr>
          <a:xfrm>
            <a:off x="1535017" y="5445109"/>
            <a:ext cx="10670383" cy="1218438"/>
          </a:xfrm>
          <a:prstGeom prst="rect">
            <a:avLst/>
          </a:prstGeom>
        </p:spPr>
        <p:txBody>
          <a:bodyPr lIns="0" tIns="0" rIns="0" bIns="0" rtlCol="0" anchor="t">
            <a:spAutoFit/>
          </a:bodyPr>
          <a:lstStyle/>
          <a:p>
            <a:pPr algn="ctr">
              <a:lnSpc>
                <a:spcPts val="9396"/>
              </a:lnSpc>
            </a:pPr>
            <a:r>
              <a:rPr lang="en-US" sz="8700">
                <a:solidFill>
                  <a:srgbClr val="FFFBFB"/>
                </a:solidFill>
                <a:latin typeface="Phudu Light SemiBold" pitchFamily="2" charset="0"/>
                <a:cs typeface="Phudu Light SemiBold" pitchFamily="2" charset="0"/>
              </a:rPr>
              <a:t>CUSTOMER</a:t>
            </a:r>
          </a:p>
        </p:txBody>
      </p:sp>
      <p:grpSp>
        <p:nvGrpSpPr>
          <p:cNvPr id="10" name="Group 10"/>
          <p:cNvGrpSpPr/>
          <p:nvPr/>
        </p:nvGrpSpPr>
        <p:grpSpPr>
          <a:xfrm>
            <a:off x="1255604" y="7259948"/>
            <a:ext cx="1099234" cy="2014120"/>
            <a:chOff x="0" y="0"/>
            <a:chExt cx="1465646" cy="2685494"/>
          </a:xfrm>
        </p:grpSpPr>
        <p:sp>
          <p:nvSpPr>
            <p:cNvPr id="11" name="Freeform 11"/>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12" name="Freeform 12"/>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13" name="TextBox 13"/>
          <p:cNvSpPr txBox="1"/>
          <p:nvPr/>
        </p:nvSpPr>
        <p:spPr>
          <a:xfrm>
            <a:off x="1321532" y="8185283"/>
            <a:ext cx="967379" cy="192360"/>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PRODUCT</a:t>
            </a:r>
          </a:p>
        </p:txBody>
      </p:sp>
      <p:grpSp>
        <p:nvGrpSpPr>
          <p:cNvPr id="14" name="Group 14"/>
          <p:cNvGrpSpPr/>
          <p:nvPr/>
        </p:nvGrpSpPr>
        <p:grpSpPr>
          <a:xfrm>
            <a:off x="2381156" y="7259948"/>
            <a:ext cx="1099234" cy="2014120"/>
            <a:chOff x="0" y="0"/>
            <a:chExt cx="1465646" cy="2685494"/>
          </a:xfrm>
        </p:grpSpPr>
        <p:sp>
          <p:nvSpPr>
            <p:cNvPr id="15" name="Freeform 15"/>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16" name="Freeform 16"/>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17" name="TextBox 17"/>
          <p:cNvSpPr txBox="1"/>
          <p:nvPr/>
        </p:nvSpPr>
        <p:spPr>
          <a:xfrm>
            <a:off x="2447084" y="8181092"/>
            <a:ext cx="967379" cy="181356"/>
          </a:xfrm>
          <a:prstGeom prst="rect">
            <a:avLst/>
          </a:prstGeom>
        </p:spPr>
        <p:txBody>
          <a:bodyPr lIns="0" tIns="0" rIns="0" bIns="0" rtlCol="0" anchor="t">
            <a:spAutoFit/>
          </a:bodyPr>
          <a:lstStyle/>
          <a:p>
            <a:pPr algn="ctr">
              <a:lnSpc>
                <a:spcPts val="1377"/>
              </a:lnSpc>
            </a:pPr>
            <a:r>
              <a:rPr lang="en-US" sz="1275" spc="124">
                <a:solidFill>
                  <a:srgbClr val="FFFBFB"/>
                </a:solidFill>
                <a:latin typeface="Phudu Light SemiBold" pitchFamily="2" charset="0"/>
                <a:cs typeface="Phudu Light SemiBold" pitchFamily="2" charset="0"/>
              </a:rPr>
              <a:t>BRANDING</a:t>
            </a:r>
          </a:p>
        </p:txBody>
      </p:sp>
      <p:grpSp>
        <p:nvGrpSpPr>
          <p:cNvPr id="18" name="Group 18"/>
          <p:cNvGrpSpPr/>
          <p:nvPr/>
        </p:nvGrpSpPr>
        <p:grpSpPr>
          <a:xfrm>
            <a:off x="3506709" y="7259948"/>
            <a:ext cx="1099235" cy="2014120"/>
            <a:chOff x="0" y="0"/>
            <a:chExt cx="1465646" cy="2685494"/>
          </a:xfrm>
        </p:grpSpPr>
        <p:sp>
          <p:nvSpPr>
            <p:cNvPr id="19" name="Freeform 19"/>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20" name="Freeform 20"/>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21" name="TextBox 21"/>
          <p:cNvSpPr txBox="1"/>
          <p:nvPr/>
        </p:nvSpPr>
        <p:spPr>
          <a:xfrm>
            <a:off x="3572637" y="8185283"/>
            <a:ext cx="967379" cy="192360"/>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ToU</a:t>
            </a:r>
          </a:p>
        </p:txBody>
      </p:sp>
      <p:grpSp>
        <p:nvGrpSpPr>
          <p:cNvPr id="22" name="Group 22"/>
          <p:cNvGrpSpPr/>
          <p:nvPr/>
        </p:nvGrpSpPr>
        <p:grpSpPr>
          <a:xfrm>
            <a:off x="4632262" y="7259948"/>
            <a:ext cx="1099234" cy="2014120"/>
            <a:chOff x="0" y="0"/>
            <a:chExt cx="1465646" cy="2685494"/>
          </a:xfrm>
        </p:grpSpPr>
        <p:sp>
          <p:nvSpPr>
            <p:cNvPr id="23" name="Freeform 23"/>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24" name="Freeform 24"/>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25" name="TextBox 25"/>
          <p:cNvSpPr txBox="1"/>
          <p:nvPr/>
        </p:nvSpPr>
        <p:spPr>
          <a:xfrm>
            <a:off x="4698190" y="8094796"/>
            <a:ext cx="967378" cy="384721"/>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PRIVACY POLICY</a:t>
            </a:r>
          </a:p>
        </p:txBody>
      </p:sp>
      <p:grpSp>
        <p:nvGrpSpPr>
          <p:cNvPr id="26" name="Group 26"/>
          <p:cNvGrpSpPr/>
          <p:nvPr/>
        </p:nvGrpSpPr>
        <p:grpSpPr>
          <a:xfrm>
            <a:off x="5757814" y="7259948"/>
            <a:ext cx="1099235" cy="2014120"/>
            <a:chOff x="0" y="0"/>
            <a:chExt cx="1465646" cy="2685494"/>
          </a:xfrm>
        </p:grpSpPr>
        <p:sp>
          <p:nvSpPr>
            <p:cNvPr id="27" name="Freeform 27"/>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28" name="Freeform 28"/>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29" name="TextBox 29"/>
          <p:cNvSpPr txBox="1"/>
          <p:nvPr/>
        </p:nvSpPr>
        <p:spPr>
          <a:xfrm>
            <a:off x="5823742" y="8185283"/>
            <a:ext cx="967378" cy="192360"/>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FAQ</a:t>
            </a:r>
          </a:p>
        </p:txBody>
      </p:sp>
      <p:grpSp>
        <p:nvGrpSpPr>
          <p:cNvPr id="30" name="Group 30"/>
          <p:cNvGrpSpPr/>
          <p:nvPr/>
        </p:nvGrpSpPr>
        <p:grpSpPr>
          <a:xfrm>
            <a:off x="6883368" y="7259948"/>
            <a:ext cx="1099235" cy="2014120"/>
            <a:chOff x="0" y="0"/>
            <a:chExt cx="1465646" cy="2685494"/>
          </a:xfrm>
        </p:grpSpPr>
        <p:sp>
          <p:nvSpPr>
            <p:cNvPr id="31" name="Freeform 31"/>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32" name="Freeform 32"/>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33" name="TextBox 33"/>
          <p:cNvSpPr txBox="1"/>
          <p:nvPr/>
        </p:nvSpPr>
        <p:spPr>
          <a:xfrm>
            <a:off x="6949296" y="8094796"/>
            <a:ext cx="967378" cy="384721"/>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SEARCH PAGE</a:t>
            </a:r>
          </a:p>
        </p:txBody>
      </p:sp>
      <p:grpSp>
        <p:nvGrpSpPr>
          <p:cNvPr id="34" name="Group 34"/>
          <p:cNvGrpSpPr/>
          <p:nvPr/>
        </p:nvGrpSpPr>
        <p:grpSpPr>
          <a:xfrm>
            <a:off x="8008922" y="7259948"/>
            <a:ext cx="1099235" cy="2014120"/>
            <a:chOff x="0" y="0"/>
            <a:chExt cx="1465646" cy="2685494"/>
          </a:xfrm>
        </p:grpSpPr>
        <p:sp>
          <p:nvSpPr>
            <p:cNvPr id="35" name="Freeform 35"/>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36" name="Freeform 36"/>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37" name="TextBox 37"/>
          <p:cNvSpPr txBox="1"/>
          <p:nvPr/>
        </p:nvSpPr>
        <p:spPr>
          <a:xfrm>
            <a:off x="8074850" y="8094796"/>
            <a:ext cx="967378" cy="384721"/>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USER SIGN UP</a:t>
            </a:r>
          </a:p>
        </p:txBody>
      </p:sp>
      <p:grpSp>
        <p:nvGrpSpPr>
          <p:cNvPr id="38" name="Group 38"/>
          <p:cNvGrpSpPr/>
          <p:nvPr/>
        </p:nvGrpSpPr>
        <p:grpSpPr>
          <a:xfrm>
            <a:off x="9134474" y="7259948"/>
            <a:ext cx="1099234" cy="2014120"/>
            <a:chOff x="0" y="0"/>
            <a:chExt cx="1465646" cy="2685494"/>
          </a:xfrm>
        </p:grpSpPr>
        <p:sp>
          <p:nvSpPr>
            <p:cNvPr id="39" name="Freeform 39"/>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40" name="Freeform 40"/>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41" name="TextBox 41"/>
          <p:cNvSpPr txBox="1"/>
          <p:nvPr/>
        </p:nvSpPr>
        <p:spPr>
          <a:xfrm>
            <a:off x="9200402" y="8094796"/>
            <a:ext cx="967379" cy="384721"/>
          </a:xfrm>
          <a:prstGeom prst="rect">
            <a:avLst/>
          </a:prstGeom>
        </p:spPr>
        <p:txBody>
          <a:bodyPr lIns="0" tIns="0" rIns="0" bIns="0" rtlCol="0" anchor="t">
            <a:spAutoFit/>
          </a:bodyPr>
          <a:lstStyle/>
          <a:p>
            <a:pPr algn="ctr">
              <a:lnSpc>
                <a:spcPts val="1458"/>
              </a:lnSpc>
            </a:pPr>
            <a:r>
              <a:rPr lang="en-US" sz="1350" spc="132">
                <a:solidFill>
                  <a:srgbClr val="FFFBFB"/>
                </a:solidFill>
                <a:latin typeface="Phudu Light SemiBold" pitchFamily="2" charset="0"/>
                <a:cs typeface="Phudu Light SemiBold" pitchFamily="2" charset="0"/>
              </a:rPr>
              <a:t>USER SIGN IN</a:t>
            </a:r>
          </a:p>
        </p:txBody>
      </p:sp>
      <p:grpSp>
        <p:nvGrpSpPr>
          <p:cNvPr id="42" name="Group 42"/>
          <p:cNvGrpSpPr/>
          <p:nvPr/>
        </p:nvGrpSpPr>
        <p:grpSpPr>
          <a:xfrm>
            <a:off x="10260027" y="7259948"/>
            <a:ext cx="1099234" cy="2014120"/>
            <a:chOff x="0" y="0"/>
            <a:chExt cx="1465646" cy="2685494"/>
          </a:xfrm>
        </p:grpSpPr>
        <p:sp>
          <p:nvSpPr>
            <p:cNvPr id="43" name="Freeform 43"/>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44" name="Freeform 44"/>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45" name="TextBox 45"/>
          <p:cNvSpPr txBox="1"/>
          <p:nvPr/>
        </p:nvSpPr>
        <p:spPr>
          <a:xfrm>
            <a:off x="10325955" y="8125657"/>
            <a:ext cx="967378" cy="292227"/>
          </a:xfrm>
          <a:prstGeom prst="rect">
            <a:avLst/>
          </a:prstGeom>
        </p:spPr>
        <p:txBody>
          <a:bodyPr lIns="0" tIns="0" rIns="0" bIns="0" rtlCol="0" anchor="t">
            <a:spAutoFit/>
          </a:bodyPr>
          <a:lstStyle/>
          <a:p>
            <a:pPr algn="ctr">
              <a:lnSpc>
                <a:spcPts val="1134"/>
              </a:lnSpc>
            </a:pPr>
            <a:r>
              <a:rPr lang="en-US" sz="1050" spc="102">
                <a:solidFill>
                  <a:srgbClr val="FFFBFB"/>
                </a:solidFill>
                <a:latin typeface="Phudu Light SemiBold" pitchFamily="2" charset="0"/>
                <a:cs typeface="Phudu Light SemiBold" pitchFamily="2" charset="0"/>
              </a:rPr>
              <a:t>USER DASHBOARD </a:t>
            </a:r>
          </a:p>
        </p:txBody>
      </p:sp>
      <p:grpSp>
        <p:nvGrpSpPr>
          <p:cNvPr id="46" name="Group 46"/>
          <p:cNvGrpSpPr/>
          <p:nvPr/>
        </p:nvGrpSpPr>
        <p:grpSpPr>
          <a:xfrm>
            <a:off x="11385580" y="7259948"/>
            <a:ext cx="1099234" cy="2014120"/>
            <a:chOff x="0" y="0"/>
            <a:chExt cx="1465646" cy="2685494"/>
          </a:xfrm>
        </p:grpSpPr>
        <p:sp>
          <p:nvSpPr>
            <p:cNvPr id="47" name="Freeform 47"/>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363636"/>
            </a:solidFill>
          </p:spPr>
        </p:sp>
        <p:sp>
          <p:nvSpPr>
            <p:cNvPr id="48" name="Freeform 48"/>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363636"/>
            </a:solidFill>
          </p:spPr>
        </p:sp>
      </p:grpSp>
      <p:sp>
        <p:nvSpPr>
          <p:cNvPr id="49" name="TextBox 49"/>
          <p:cNvSpPr txBox="1"/>
          <p:nvPr/>
        </p:nvSpPr>
        <p:spPr>
          <a:xfrm>
            <a:off x="11451508" y="7982782"/>
            <a:ext cx="967378" cy="423193"/>
          </a:xfrm>
          <a:prstGeom prst="rect">
            <a:avLst/>
          </a:prstGeom>
        </p:spPr>
        <p:txBody>
          <a:bodyPr lIns="0" tIns="0" rIns="0" bIns="0" rtlCol="0" anchor="t">
            <a:spAutoFit/>
          </a:bodyPr>
          <a:lstStyle/>
          <a:p>
            <a:pPr algn="ctr">
              <a:lnSpc>
                <a:spcPts val="1134"/>
              </a:lnSpc>
            </a:pPr>
            <a:r>
              <a:rPr lang="en-US" sz="1050" spc="102">
                <a:solidFill>
                  <a:srgbClr val="FFFBFB"/>
                </a:solidFill>
                <a:latin typeface="Phudu Light SemiBold" pitchFamily="2" charset="0"/>
                <a:cs typeface="Phudu Light SemiBold" pitchFamily="2" charset="0"/>
              </a:rPr>
              <a:t>ADD TO CART/CHECK OUT FUNCTION</a:t>
            </a:r>
          </a:p>
        </p:txBody>
      </p:sp>
      <p:grpSp>
        <p:nvGrpSpPr>
          <p:cNvPr id="50" name="Group 50"/>
          <p:cNvGrpSpPr/>
          <p:nvPr/>
        </p:nvGrpSpPr>
        <p:grpSpPr>
          <a:xfrm>
            <a:off x="12556502" y="4994880"/>
            <a:ext cx="4475894" cy="2014120"/>
            <a:chOff x="0" y="0"/>
            <a:chExt cx="5967858" cy="2685494"/>
          </a:xfrm>
        </p:grpSpPr>
        <p:sp>
          <p:nvSpPr>
            <p:cNvPr id="51" name="Freeform 51"/>
            <p:cNvSpPr/>
            <p:nvPr/>
          </p:nvSpPr>
          <p:spPr>
            <a:xfrm>
              <a:off x="12700" y="12700"/>
              <a:ext cx="5942584" cy="2660142"/>
            </a:xfrm>
            <a:custGeom>
              <a:avLst/>
              <a:gdLst/>
              <a:ahLst/>
              <a:cxnLst/>
              <a:rect l="l" t="t" r="r" b="b"/>
              <a:pathLst>
                <a:path w="5942584" h="2660142">
                  <a:moveTo>
                    <a:pt x="0" y="266065"/>
                  </a:moveTo>
                  <a:cubicBezTo>
                    <a:pt x="0" y="119126"/>
                    <a:pt x="119761" y="0"/>
                    <a:pt x="267462" y="0"/>
                  </a:cubicBezTo>
                  <a:lnTo>
                    <a:pt x="5675122" y="0"/>
                  </a:lnTo>
                  <a:cubicBezTo>
                    <a:pt x="5822823" y="0"/>
                    <a:pt x="5942584" y="119126"/>
                    <a:pt x="5942584" y="266065"/>
                  </a:cubicBezTo>
                  <a:lnTo>
                    <a:pt x="5942584" y="2394077"/>
                  </a:lnTo>
                  <a:cubicBezTo>
                    <a:pt x="5942584" y="2541016"/>
                    <a:pt x="5822823" y="2660142"/>
                    <a:pt x="5675122" y="2660142"/>
                  </a:cubicBezTo>
                  <a:lnTo>
                    <a:pt x="267462" y="2660142"/>
                  </a:lnTo>
                  <a:cubicBezTo>
                    <a:pt x="119761" y="2660142"/>
                    <a:pt x="0" y="2541016"/>
                    <a:pt x="0" y="2394077"/>
                  </a:cubicBezTo>
                  <a:close/>
                </a:path>
              </a:pathLst>
            </a:custGeom>
            <a:solidFill>
              <a:srgbClr val="1A1A1A"/>
            </a:solidFill>
          </p:spPr>
        </p:sp>
        <p:sp>
          <p:nvSpPr>
            <p:cNvPr id="52" name="Freeform 52"/>
            <p:cNvSpPr/>
            <p:nvPr/>
          </p:nvSpPr>
          <p:spPr>
            <a:xfrm>
              <a:off x="0" y="0"/>
              <a:ext cx="5967984" cy="2685542"/>
            </a:xfrm>
            <a:custGeom>
              <a:avLst/>
              <a:gdLst/>
              <a:ahLst/>
              <a:cxnLst/>
              <a:rect l="l" t="t" r="r" b="b"/>
              <a:pathLst>
                <a:path w="5967984" h="2685542">
                  <a:moveTo>
                    <a:pt x="0" y="278765"/>
                  </a:moveTo>
                  <a:cubicBezTo>
                    <a:pt x="0" y="124714"/>
                    <a:pt x="125476" y="0"/>
                    <a:pt x="280162" y="0"/>
                  </a:cubicBezTo>
                  <a:lnTo>
                    <a:pt x="5687822" y="0"/>
                  </a:lnTo>
                  <a:lnTo>
                    <a:pt x="5687822" y="12700"/>
                  </a:lnTo>
                  <a:lnTo>
                    <a:pt x="5687822" y="0"/>
                  </a:lnTo>
                  <a:cubicBezTo>
                    <a:pt x="5842508" y="0"/>
                    <a:pt x="5967984" y="124714"/>
                    <a:pt x="5967984" y="278765"/>
                  </a:cubicBezTo>
                  <a:lnTo>
                    <a:pt x="5955284" y="278765"/>
                  </a:lnTo>
                  <a:lnTo>
                    <a:pt x="5967984" y="278765"/>
                  </a:lnTo>
                  <a:lnTo>
                    <a:pt x="5967984" y="2406777"/>
                  </a:lnTo>
                  <a:lnTo>
                    <a:pt x="5955284" y="2406777"/>
                  </a:lnTo>
                  <a:lnTo>
                    <a:pt x="5967984" y="2406777"/>
                  </a:lnTo>
                  <a:cubicBezTo>
                    <a:pt x="5967984" y="2560828"/>
                    <a:pt x="5842508" y="2685542"/>
                    <a:pt x="5687822" y="2685542"/>
                  </a:cubicBezTo>
                  <a:lnTo>
                    <a:pt x="5687822" y="2672842"/>
                  </a:lnTo>
                  <a:lnTo>
                    <a:pt x="5687822" y="2685542"/>
                  </a:lnTo>
                  <a:lnTo>
                    <a:pt x="280162" y="2685542"/>
                  </a:lnTo>
                  <a:lnTo>
                    <a:pt x="280162" y="2672842"/>
                  </a:lnTo>
                  <a:lnTo>
                    <a:pt x="280162" y="2685542"/>
                  </a:lnTo>
                  <a:cubicBezTo>
                    <a:pt x="125476" y="2685542"/>
                    <a:pt x="0" y="2560828"/>
                    <a:pt x="0" y="2406777"/>
                  </a:cubicBezTo>
                  <a:lnTo>
                    <a:pt x="0" y="278765"/>
                  </a:lnTo>
                  <a:lnTo>
                    <a:pt x="12700" y="278765"/>
                  </a:lnTo>
                  <a:lnTo>
                    <a:pt x="0" y="278765"/>
                  </a:lnTo>
                  <a:moveTo>
                    <a:pt x="25400" y="278765"/>
                  </a:moveTo>
                  <a:lnTo>
                    <a:pt x="25400" y="2406777"/>
                  </a:lnTo>
                  <a:lnTo>
                    <a:pt x="12700" y="2406777"/>
                  </a:lnTo>
                  <a:lnTo>
                    <a:pt x="25400" y="2406777"/>
                  </a:lnTo>
                  <a:cubicBezTo>
                    <a:pt x="25400" y="2546604"/>
                    <a:pt x="139319" y="2660142"/>
                    <a:pt x="280162" y="2660142"/>
                  </a:cubicBezTo>
                  <a:lnTo>
                    <a:pt x="5687822" y="2660142"/>
                  </a:lnTo>
                  <a:cubicBezTo>
                    <a:pt x="5828538" y="2660142"/>
                    <a:pt x="5942584" y="2546731"/>
                    <a:pt x="5942584" y="2406777"/>
                  </a:cubicBezTo>
                  <a:lnTo>
                    <a:pt x="5942584" y="278765"/>
                  </a:lnTo>
                  <a:cubicBezTo>
                    <a:pt x="5942457" y="138811"/>
                    <a:pt x="5828538" y="25400"/>
                    <a:pt x="5687695" y="25400"/>
                  </a:cubicBezTo>
                  <a:lnTo>
                    <a:pt x="280162" y="25400"/>
                  </a:lnTo>
                  <a:lnTo>
                    <a:pt x="280162" y="12700"/>
                  </a:lnTo>
                  <a:lnTo>
                    <a:pt x="280162" y="25400"/>
                  </a:lnTo>
                  <a:cubicBezTo>
                    <a:pt x="139319" y="25400"/>
                    <a:pt x="25400" y="138811"/>
                    <a:pt x="25400" y="278765"/>
                  </a:cubicBezTo>
                  <a:close/>
                </a:path>
              </a:pathLst>
            </a:custGeom>
            <a:solidFill>
              <a:srgbClr val="1A1A1A"/>
            </a:solidFill>
          </p:spPr>
        </p:sp>
      </p:grpSp>
      <p:sp>
        <p:nvSpPr>
          <p:cNvPr id="53" name="TextBox 53"/>
          <p:cNvSpPr txBox="1"/>
          <p:nvPr/>
        </p:nvSpPr>
        <p:spPr>
          <a:xfrm>
            <a:off x="12835916" y="5445109"/>
            <a:ext cx="3917066" cy="1218438"/>
          </a:xfrm>
          <a:prstGeom prst="rect">
            <a:avLst/>
          </a:prstGeom>
        </p:spPr>
        <p:txBody>
          <a:bodyPr lIns="0" tIns="0" rIns="0" bIns="0" rtlCol="0" anchor="t">
            <a:spAutoFit/>
          </a:bodyPr>
          <a:lstStyle/>
          <a:p>
            <a:pPr algn="ctr">
              <a:lnSpc>
                <a:spcPts val="9396"/>
              </a:lnSpc>
            </a:pPr>
            <a:r>
              <a:rPr lang="en-US" sz="8700">
                <a:solidFill>
                  <a:srgbClr val="01D47A"/>
                </a:solidFill>
                <a:latin typeface="Phudu Light SemiBold" pitchFamily="2" charset="0"/>
                <a:cs typeface="Phudu Light SemiBold" pitchFamily="2" charset="0"/>
              </a:rPr>
              <a:t>ADMIN</a:t>
            </a:r>
          </a:p>
        </p:txBody>
      </p:sp>
      <p:grpSp>
        <p:nvGrpSpPr>
          <p:cNvPr id="54" name="Group 54"/>
          <p:cNvGrpSpPr/>
          <p:nvPr/>
        </p:nvGrpSpPr>
        <p:grpSpPr>
          <a:xfrm>
            <a:off x="12556502" y="7259948"/>
            <a:ext cx="1099234" cy="2014120"/>
            <a:chOff x="0" y="0"/>
            <a:chExt cx="1465646" cy="2685494"/>
          </a:xfrm>
        </p:grpSpPr>
        <p:sp>
          <p:nvSpPr>
            <p:cNvPr id="55" name="Freeform 55"/>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1A1A1A"/>
            </a:solidFill>
          </p:spPr>
        </p:sp>
        <p:sp>
          <p:nvSpPr>
            <p:cNvPr id="56" name="Freeform 56"/>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1A1A1A"/>
            </a:solidFill>
          </p:spPr>
        </p:sp>
      </p:grpSp>
      <p:sp>
        <p:nvSpPr>
          <p:cNvPr id="57" name="TextBox 57"/>
          <p:cNvSpPr txBox="1"/>
          <p:nvPr/>
        </p:nvSpPr>
        <p:spPr>
          <a:xfrm>
            <a:off x="12622430" y="8094796"/>
            <a:ext cx="967378" cy="384721"/>
          </a:xfrm>
          <a:prstGeom prst="rect">
            <a:avLst/>
          </a:prstGeom>
        </p:spPr>
        <p:txBody>
          <a:bodyPr lIns="0" tIns="0" rIns="0" bIns="0" rtlCol="0" anchor="t">
            <a:spAutoFit/>
          </a:bodyPr>
          <a:lstStyle/>
          <a:p>
            <a:pPr algn="ctr">
              <a:lnSpc>
                <a:spcPts val="1458"/>
              </a:lnSpc>
            </a:pPr>
            <a:r>
              <a:rPr lang="en-US" sz="1350" spc="132">
                <a:solidFill>
                  <a:srgbClr val="01D47A"/>
                </a:solidFill>
                <a:latin typeface="Phudu Light SemiBold" pitchFamily="2" charset="0"/>
                <a:cs typeface="Phudu Light SemiBold" pitchFamily="2" charset="0"/>
              </a:rPr>
              <a:t>ADMIN SIGN UP</a:t>
            </a:r>
          </a:p>
        </p:txBody>
      </p:sp>
      <p:grpSp>
        <p:nvGrpSpPr>
          <p:cNvPr id="58" name="Group 58"/>
          <p:cNvGrpSpPr/>
          <p:nvPr/>
        </p:nvGrpSpPr>
        <p:grpSpPr>
          <a:xfrm>
            <a:off x="13682054" y="7259948"/>
            <a:ext cx="1099234" cy="2014120"/>
            <a:chOff x="0" y="0"/>
            <a:chExt cx="1465646" cy="2685494"/>
          </a:xfrm>
        </p:grpSpPr>
        <p:sp>
          <p:nvSpPr>
            <p:cNvPr id="59" name="Freeform 59"/>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1A1A1A"/>
            </a:solidFill>
          </p:spPr>
        </p:sp>
        <p:sp>
          <p:nvSpPr>
            <p:cNvPr id="60" name="Freeform 60"/>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1A1A1A"/>
            </a:solidFill>
          </p:spPr>
        </p:sp>
      </p:grpSp>
      <p:sp>
        <p:nvSpPr>
          <p:cNvPr id="61" name="TextBox 61"/>
          <p:cNvSpPr txBox="1"/>
          <p:nvPr/>
        </p:nvSpPr>
        <p:spPr>
          <a:xfrm>
            <a:off x="13747981" y="8094796"/>
            <a:ext cx="967378" cy="384721"/>
          </a:xfrm>
          <a:prstGeom prst="rect">
            <a:avLst/>
          </a:prstGeom>
        </p:spPr>
        <p:txBody>
          <a:bodyPr lIns="0" tIns="0" rIns="0" bIns="0" rtlCol="0" anchor="t">
            <a:spAutoFit/>
          </a:bodyPr>
          <a:lstStyle/>
          <a:p>
            <a:pPr algn="ctr">
              <a:lnSpc>
                <a:spcPts val="1458"/>
              </a:lnSpc>
            </a:pPr>
            <a:r>
              <a:rPr lang="en-US" sz="1350" spc="132">
                <a:solidFill>
                  <a:srgbClr val="01D47A"/>
                </a:solidFill>
                <a:latin typeface="Phudu Light SemiBold" pitchFamily="2" charset="0"/>
                <a:cs typeface="Phudu Light SemiBold" pitchFamily="2" charset="0"/>
              </a:rPr>
              <a:t>ADMIN SIGN IN</a:t>
            </a:r>
          </a:p>
        </p:txBody>
      </p:sp>
      <p:grpSp>
        <p:nvGrpSpPr>
          <p:cNvPr id="62" name="Group 62"/>
          <p:cNvGrpSpPr/>
          <p:nvPr/>
        </p:nvGrpSpPr>
        <p:grpSpPr>
          <a:xfrm>
            <a:off x="14807607" y="7259948"/>
            <a:ext cx="1099234" cy="2014120"/>
            <a:chOff x="0" y="0"/>
            <a:chExt cx="1465646" cy="2685494"/>
          </a:xfrm>
        </p:grpSpPr>
        <p:sp>
          <p:nvSpPr>
            <p:cNvPr id="63" name="Freeform 63"/>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1A1A1A"/>
            </a:solidFill>
          </p:spPr>
        </p:sp>
        <p:sp>
          <p:nvSpPr>
            <p:cNvPr id="64" name="Freeform 64"/>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1A1A1A"/>
            </a:solidFill>
          </p:spPr>
        </p:sp>
      </p:grpSp>
      <p:sp>
        <p:nvSpPr>
          <p:cNvPr id="65" name="TextBox 65"/>
          <p:cNvSpPr txBox="1"/>
          <p:nvPr/>
        </p:nvSpPr>
        <p:spPr>
          <a:xfrm>
            <a:off x="14873535" y="8004308"/>
            <a:ext cx="967378" cy="384721"/>
          </a:xfrm>
          <a:prstGeom prst="rect">
            <a:avLst/>
          </a:prstGeom>
        </p:spPr>
        <p:txBody>
          <a:bodyPr lIns="0" tIns="0" rIns="0" bIns="0" rtlCol="0" anchor="t">
            <a:spAutoFit/>
          </a:bodyPr>
          <a:lstStyle/>
          <a:p>
            <a:pPr algn="ctr">
              <a:lnSpc>
                <a:spcPts val="1458"/>
              </a:lnSpc>
            </a:pPr>
            <a:r>
              <a:rPr lang="en-US" sz="1350" spc="132">
                <a:solidFill>
                  <a:srgbClr val="01D47A"/>
                </a:solidFill>
                <a:latin typeface="Phudu Light SemiBold" pitchFamily="2" charset="0"/>
                <a:cs typeface="Phudu Light SemiBold" pitchFamily="2" charset="0"/>
              </a:rPr>
              <a:t>ADMIN ADD PRODUCT</a:t>
            </a:r>
          </a:p>
        </p:txBody>
      </p:sp>
      <p:grpSp>
        <p:nvGrpSpPr>
          <p:cNvPr id="66" name="Group 66"/>
          <p:cNvGrpSpPr/>
          <p:nvPr/>
        </p:nvGrpSpPr>
        <p:grpSpPr>
          <a:xfrm>
            <a:off x="15933160" y="7259948"/>
            <a:ext cx="1099234" cy="2014120"/>
            <a:chOff x="0" y="0"/>
            <a:chExt cx="1465646" cy="2685494"/>
          </a:xfrm>
        </p:grpSpPr>
        <p:sp>
          <p:nvSpPr>
            <p:cNvPr id="67" name="Freeform 67"/>
            <p:cNvSpPr/>
            <p:nvPr/>
          </p:nvSpPr>
          <p:spPr>
            <a:xfrm>
              <a:off x="12700" y="12700"/>
              <a:ext cx="1440180" cy="2660142"/>
            </a:xfrm>
            <a:custGeom>
              <a:avLst/>
              <a:gdLst/>
              <a:ahLst/>
              <a:cxnLst/>
              <a:rect l="l" t="t" r="r" b="b"/>
              <a:pathLst>
                <a:path w="1440180" h="2660142">
                  <a:moveTo>
                    <a:pt x="0" y="145161"/>
                  </a:moveTo>
                  <a:cubicBezTo>
                    <a:pt x="0" y="65024"/>
                    <a:pt x="64516" y="0"/>
                    <a:pt x="144018" y="0"/>
                  </a:cubicBezTo>
                  <a:lnTo>
                    <a:pt x="1296162" y="0"/>
                  </a:lnTo>
                  <a:cubicBezTo>
                    <a:pt x="1375664" y="0"/>
                    <a:pt x="1440180" y="65024"/>
                    <a:pt x="1440180" y="145161"/>
                  </a:cubicBezTo>
                  <a:lnTo>
                    <a:pt x="1440180" y="2514854"/>
                  </a:lnTo>
                  <a:cubicBezTo>
                    <a:pt x="1440180" y="2594991"/>
                    <a:pt x="1375664" y="2660015"/>
                    <a:pt x="1296162" y="2660015"/>
                  </a:cubicBezTo>
                  <a:lnTo>
                    <a:pt x="144018" y="2660015"/>
                  </a:lnTo>
                  <a:cubicBezTo>
                    <a:pt x="64516" y="2660142"/>
                    <a:pt x="0" y="2595118"/>
                    <a:pt x="0" y="2514854"/>
                  </a:cubicBezTo>
                  <a:close/>
                </a:path>
              </a:pathLst>
            </a:custGeom>
            <a:solidFill>
              <a:srgbClr val="1A1A1A"/>
            </a:solidFill>
          </p:spPr>
        </p:sp>
        <p:sp>
          <p:nvSpPr>
            <p:cNvPr id="68" name="Freeform 68"/>
            <p:cNvSpPr/>
            <p:nvPr/>
          </p:nvSpPr>
          <p:spPr>
            <a:xfrm>
              <a:off x="0" y="0"/>
              <a:ext cx="1465580" cy="2685542"/>
            </a:xfrm>
            <a:custGeom>
              <a:avLst/>
              <a:gdLst/>
              <a:ahLst/>
              <a:cxnLst/>
              <a:rect l="l" t="t" r="r" b="b"/>
              <a:pathLst>
                <a:path w="1465580" h="2685542">
                  <a:moveTo>
                    <a:pt x="0" y="157861"/>
                  </a:moveTo>
                  <a:cubicBezTo>
                    <a:pt x="0" y="70739"/>
                    <a:pt x="70104" y="0"/>
                    <a:pt x="156718" y="0"/>
                  </a:cubicBezTo>
                  <a:lnTo>
                    <a:pt x="1308862" y="0"/>
                  </a:lnTo>
                  <a:lnTo>
                    <a:pt x="1308862" y="12700"/>
                  </a:lnTo>
                  <a:lnTo>
                    <a:pt x="1308862" y="0"/>
                  </a:lnTo>
                  <a:cubicBezTo>
                    <a:pt x="1395476" y="0"/>
                    <a:pt x="1465580" y="70739"/>
                    <a:pt x="1465580" y="157861"/>
                  </a:cubicBezTo>
                  <a:lnTo>
                    <a:pt x="1452880" y="157861"/>
                  </a:lnTo>
                  <a:lnTo>
                    <a:pt x="1465580" y="157861"/>
                  </a:lnTo>
                  <a:lnTo>
                    <a:pt x="1465580" y="2527554"/>
                  </a:lnTo>
                  <a:lnTo>
                    <a:pt x="1452880" y="2527554"/>
                  </a:lnTo>
                  <a:lnTo>
                    <a:pt x="1465580" y="2527554"/>
                  </a:lnTo>
                  <a:cubicBezTo>
                    <a:pt x="1465580" y="2614676"/>
                    <a:pt x="1395476" y="2685415"/>
                    <a:pt x="1308862" y="2685415"/>
                  </a:cubicBezTo>
                  <a:lnTo>
                    <a:pt x="1308862" y="2672715"/>
                  </a:lnTo>
                  <a:lnTo>
                    <a:pt x="1308862" y="2685415"/>
                  </a:lnTo>
                  <a:lnTo>
                    <a:pt x="156718" y="2685415"/>
                  </a:lnTo>
                  <a:lnTo>
                    <a:pt x="156718" y="2672715"/>
                  </a:lnTo>
                  <a:lnTo>
                    <a:pt x="156718" y="2685415"/>
                  </a:lnTo>
                  <a:cubicBezTo>
                    <a:pt x="70104" y="2685542"/>
                    <a:pt x="0" y="2614676"/>
                    <a:pt x="0" y="2527554"/>
                  </a:cubicBezTo>
                  <a:lnTo>
                    <a:pt x="0" y="157861"/>
                  </a:lnTo>
                  <a:lnTo>
                    <a:pt x="12700" y="157861"/>
                  </a:lnTo>
                  <a:lnTo>
                    <a:pt x="0" y="157861"/>
                  </a:lnTo>
                  <a:moveTo>
                    <a:pt x="25400" y="157861"/>
                  </a:moveTo>
                  <a:lnTo>
                    <a:pt x="25400" y="2527554"/>
                  </a:lnTo>
                  <a:lnTo>
                    <a:pt x="12700" y="2527554"/>
                  </a:lnTo>
                  <a:lnTo>
                    <a:pt x="25400" y="2527554"/>
                  </a:lnTo>
                  <a:cubicBezTo>
                    <a:pt x="25400" y="2600833"/>
                    <a:pt x="84328" y="2660015"/>
                    <a:pt x="156718" y="2660015"/>
                  </a:cubicBezTo>
                  <a:lnTo>
                    <a:pt x="1308862" y="2660015"/>
                  </a:lnTo>
                  <a:cubicBezTo>
                    <a:pt x="1381252" y="2660015"/>
                    <a:pt x="1440180" y="2600833"/>
                    <a:pt x="1440180" y="2527554"/>
                  </a:cubicBezTo>
                  <a:lnTo>
                    <a:pt x="1440180" y="157861"/>
                  </a:lnTo>
                  <a:cubicBezTo>
                    <a:pt x="1440307" y="84582"/>
                    <a:pt x="1381379" y="25400"/>
                    <a:pt x="1308862" y="25400"/>
                  </a:cubicBezTo>
                  <a:lnTo>
                    <a:pt x="156718" y="25400"/>
                  </a:lnTo>
                  <a:lnTo>
                    <a:pt x="156718" y="12700"/>
                  </a:lnTo>
                  <a:lnTo>
                    <a:pt x="156718" y="25400"/>
                  </a:lnTo>
                  <a:cubicBezTo>
                    <a:pt x="84328" y="25400"/>
                    <a:pt x="25400" y="84582"/>
                    <a:pt x="25400" y="157861"/>
                  </a:cubicBezTo>
                  <a:close/>
                </a:path>
              </a:pathLst>
            </a:custGeom>
            <a:solidFill>
              <a:srgbClr val="1A1A1A"/>
            </a:solidFill>
          </p:spPr>
        </p:sp>
      </p:grpSp>
      <p:sp>
        <p:nvSpPr>
          <p:cNvPr id="69" name="TextBox 69"/>
          <p:cNvSpPr txBox="1"/>
          <p:nvPr/>
        </p:nvSpPr>
        <p:spPr>
          <a:xfrm>
            <a:off x="15999088" y="8004308"/>
            <a:ext cx="967378" cy="384721"/>
          </a:xfrm>
          <a:prstGeom prst="rect">
            <a:avLst/>
          </a:prstGeom>
        </p:spPr>
        <p:txBody>
          <a:bodyPr lIns="0" tIns="0" rIns="0" bIns="0" rtlCol="0" anchor="t">
            <a:spAutoFit/>
          </a:bodyPr>
          <a:lstStyle/>
          <a:p>
            <a:pPr algn="ctr">
              <a:lnSpc>
                <a:spcPts val="1458"/>
              </a:lnSpc>
            </a:pPr>
            <a:r>
              <a:rPr lang="en-US" sz="1350" spc="132">
                <a:solidFill>
                  <a:srgbClr val="01D47A"/>
                </a:solidFill>
                <a:latin typeface="Phudu Light SemiBold" pitchFamily="2" charset="0"/>
                <a:cs typeface="Phudu Light SemiBold" pitchFamily="2" charset="0"/>
              </a:rPr>
              <a:t>ADMIN EDIT PRODUCT</a:t>
            </a:r>
          </a:p>
        </p:txBody>
      </p:sp>
      <p:sp>
        <p:nvSpPr>
          <p:cNvPr id="70" name="TextBox 70"/>
          <p:cNvSpPr txBox="1"/>
          <p:nvPr/>
        </p:nvSpPr>
        <p:spPr>
          <a:xfrm>
            <a:off x="1321532" y="535600"/>
            <a:ext cx="13617940" cy="1487267"/>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Phudu Light SemiBold" pitchFamily="2" charset="0"/>
                <a:cs typeface="Phudu Light SemiBold" pitchFamily="2" charset="0"/>
              </a:rPr>
              <a:t>II. DEMONSTRATION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sp>
        <p:nvSpPr>
          <p:cNvPr id="8" name="TextBox 8"/>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Phudu Light SemiBold" pitchFamily="2" charset="0"/>
                <a:cs typeface="Phudu Light SemiBold" pitchFamily="2" charset="0"/>
              </a:rPr>
              <a:t>III. SYSTEM DESIGN</a:t>
            </a:r>
          </a:p>
        </p:txBody>
      </p:sp>
      <p:pic>
        <p:nvPicPr>
          <p:cNvPr id="9" name="Picture 9"/>
          <p:cNvPicPr>
            <a:picLocks noChangeAspect="1"/>
          </p:cNvPicPr>
          <p:nvPr/>
        </p:nvPicPr>
        <p:blipFill>
          <a:blip r:embed="rId5"/>
          <a:srcRect/>
          <a:stretch>
            <a:fillRect/>
          </a:stretch>
        </p:blipFill>
        <p:spPr>
          <a:xfrm>
            <a:off x="5087132" y="1566536"/>
            <a:ext cx="8113737" cy="8473050"/>
          </a:xfrm>
          <a:prstGeom prst="rect">
            <a:avLst/>
          </a:prstGeom>
        </p:spPr>
      </p:pic>
      <p:grpSp>
        <p:nvGrpSpPr>
          <p:cNvPr id="10" name="Group 10"/>
          <p:cNvGrpSpPr/>
          <p:nvPr/>
        </p:nvGrpSpPr>
        <p:grpSpPr>
          <a:xfrm>
            <a:off x="216977" y="238851"/>
            <a:ext cx="3474003" cy="3303085"/>
            <a:chOff x="0" y="-349679"/>
            <a:chExt cx="914964" cy="869950"/>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51082" y="-349679"/>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Light SemiBold" pitchFamily="2" charset="0"/>
                  <a:cs typeface="Phudu Light SemiBold" pitchFamily="2" charset="0"/>
                </a:rPr>
                <a:t>Class Diagram</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sp>
        <p:nvSpPr>
          <p:cNvPr id="8" name="TextBox 8"/>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a:solidFill>
                  <a:srgbClr val="FFFFFF"/>
                </a:solidFill>
                <a:latin typeface="Phudu Light SemiBold" pitchFamily="2" charset="0"/>
                <a:cs typeface="Phudu Light SemiBold" pitchFamily="2" charset="0"/>
              </a:rPr>
              <a:t>III. SYSTEM DESIGN</a:t>
            </a:r>
          </a:p>
        </p:txBody>
      </p:sp>
      <p:grpSp>
        <p:nvGrpSpPr>
          <p:cNvPr id="9" name="Group 9"/>
          <p:cNvGrpSpPr/>
          <p:nvPr/>
        </p:nvGrpSpPr>
        <p:grpSpPr>
          <a:xfrm>
            <a:off x="216977" y="238851"/>
            <a:ext cx="3474003" cy="3303085"/>
            <a:chOff x="0" y="-349679"/>
            <a:chExt cx="914964" cy="869950"/>
          </a:xfrm>
        </p:grpSpPr>
        <p:sp>
          <p:nvSpPr>
            <p:cNvPr id="10" name="Freeform 1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1" name="TextBox 11"/>
            <p:cNvSpPr txBox="1"/>
            <p:nvPr/>
          </p:nvSpPr>
          <p:spPr>
            <a:xfrm>
              <a:off x="51082" y="-349679"/>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Light SemiBold" pitchFamily="2" charset="0"/>
                  <a:cs typeface="Phudu Light SemiBold" pitchFamily="2" charset="0"/>
                </a:rPr>
                <a:t>Database Design</a:t>
              </a:r>
            </a:p>
          </p:txBody>
        </p:sp>
      </p:grpSp>
      <p:pic>
        <p:nvPicPr>
          <p:cNvPr id="12" name="Picture 12"/>
          <p:cNvPicPr>
            <a:picLocks noChangeAspect="1"/>
          </p:cNvPicPr>
          <p:nvPr/>
        </p:nvPicPr>
        <p:blipFill>
          <a:blip r:embed="rId5"/>
          <a:srcRect/>
          <a:stretch>
            <a:fillRect/>
          </a:stretch>
        </p:blipFill>
        <p:spPr>
          <a:xfrm>
            <a:off x="3928968" y="1566536"/>
            <a:ext cx="13965585" cy="84190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1365636"/>
            <a:chOff x="0" y="0"/>
            <a:chExt cx="4816593" cy="359674"/>
          </a:xfrm>
        </p:grpSpPr>
        <p:sp>
          <p:nvSpPr>
            <p:cNvPr id="4" name="Freeform 4"/>
            <p:cNvSpPr/>
            <p:nvPr/>
          </p:nvSpPr>
          <p:spPr>
            <a:xfrm>
              <a:off x="0" y="0"/>
              <a:ext cx="4816592" cy="359674"/>
            </a:xfrm>
            <a:custGeom>
              <a:avLst/>
              <a:gdLst/>
              <a:ahLst/>
              <a:cxnLst/>
              <a:rect l="l" t="t" r="r" b="b"/>
              <a:pathLst>
                <a:path w="4816592" h="359674">
                  <a:moveTo>
                    <a:pt x="0" y="0"/>
                  </a:moveTo>
                  <a:lnTo>
                    <a:pt x="4816592" y="0"/>
                  </a:lnTo>
                  <a:lnTo>
                    <a:pt x="4816592" y="359674"/>
                  </a:lnTo>
                  <a:lnTo>
                    <a:pt x="0" y="359674"/>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latin typeface="Phudu Light SemiBold" pitchFamily="2" charset="0"/>
                <a:cs typeface="Phudu Light SemiBold" pitchFamily="2"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062" y="-3731933"/>
            <a:ext cx="5672410" cy="5820570"/>
          </a:xfrm>
          <a:prstGeom prst="rect">
            <a:avLst/>
          </a:prstGeom>
        </p:spPr>
      </p:pic>
      <p:grpSp>
        <p:nvGrpSpPr>
          <p:cNvPr id="8" name="Group 8"/>
          <p:cNvGrpSpPr/>
          <p:nvPr/>
        </p:nvGrpSpPr>
        <p:grpSpPr>
          <a:xfrm>
            <a:off x="216977" y="1566536"/>
            <a:ext cx="3474003" cy="647719"/>
            <a:chOff x="0" y="0"/>
            <a:chExt cx="914964" cy="170593"/>
          </a:xfrm>
        </p:grpSpPr>
        <p:sp>
          <p:nvSpPr>
            <p:cNvPr id="9" name="Freeform 9"/>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0" y="19488"/>
              <a:ext cx="914964" cy="131616"/>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01D47A"/>
                  </a:solidFill>
                  <a:latin typeface="Phudu Light SemiBold" pitchFamily="2" charset="0"/>
                  <a:cs typeface="Phudu Light SemiBold" pitchFamily="2" charset="0"/>
                </a:rPr>
                <a:t>Product Purchase</a:t>
              </a:r>
            </a:p>
          </p:txBody>
        </p:sp>
      </p:grpSp>
      <p:pic>
        <p:nvPicPr>
          <p:cNvPr id="11" name="Picture 11"/>
          <p:cNvPicPr>
            <a:picLocks noChangeAspect="1"/>
          </p:cNvPicPr>
          <p:nvPr/>
        </p:nvPicPr>
        <p:blipFill>
          <a:blip r:embed="rId5"/>
          <a:srcRect/>
          <a:stretch>
            <a:fillRect/>
          </a:stretch>
        </p:blipFill>
        <p:spPr>
          <a:xfrm>
            <a:off x="8962218" y="1566536"/>
            <a:ext cx="8977607" cy="8512026"/>
          </a:xfrm>
          <a:prstGeom prst="rect">
            <a:avLst/>
          </a:prstGeom>
        </p:spPr>
      </p:pic>
      <p:pic>
        <p:nvPicPr>
          <p:cNvPr id="12" name="Picture 12"/>
          <p:cNvPicPr>
            <a:picLocks noChangeAspect="1"/>
          </p:cNvPicPr>
          <p:nvPr/>
        </p:nvPicPr>
        <p:blipFill>
          <a:blip r:embed="rId6"/>
          <a:srcRect/>
          <a:stretch>
            <a:fillRect/>
          </a:stretch>
        </p:blipFill>
        <p:spPr>
          <a:xfrm>
            <a:off x="3970383" y="1566536"/>
            <a:ext cx="4712432" cy="8512026"/>
          </a:xfrm>
          <a:prstGeom prst="rect">
            <a:avLst/>
          </a:prstGeom>
        </p:spPr>
      </p:pic>
      <p:sp>
        <p:nvSpPr>
          <p:cNvPr id="13" name="TextBox 13"/>
          <p:cNvSpPr txBox="1"/>
          <p:nvPr/>
        </p:nvSpPr>
        <p:spPr>
          <a:xfrm>
            <a:off x="3690980" y="-58830"/>
            <a:ext cx="10906040" cy="1269322"/>
          </a:xfrm>
          <a:prstGeom prst="rect">
            <a:avLst/>
          </a:prstGeom>
        </p:spPr>
        <p:txBody>
          <a:bodyPr lIns="0" tIns="0" rIns="0" bIns="0" rtlCol="0" anchor="t">
            <a:spAutoFit/>
          </a:bodyPr>
          <a:lstStyle/>
          <a:p>
            <a:pPr algn="ctr">
              <a:lnSpc>
                <a:spcPts val="11082"/>
              </a:lnSpc>
            </a:pPr>
            <a:r>
              <a:rPr lang="en-US" sz="8030" spc="786">
                <a:solidFill>
                  <a:srgbClr val="FFFFFF"/>
                </a:solidFill>
                <a:latin typeface="Phudu Light SemiBold" pitchFamily="2" charset="0"/>
                <a:cs typeface="Phudu Light SemiBold" pitchFamily="2" charset="0"/>
              </a:rPr>
              <a:t>III. SYSTEM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504</Words>
  <Application>Microsoft Office PowerPoint</Application>
  <PresentationFormat>Custom</PresentationFormat>
  <Paragraphs>82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Phudu Medium</vt:lpstr>
      <vt:lpstr>Montserrat Classic Bold</vt:lpstr>
      <vt:lpstr>Arial</vt:lpstr>
      <vt:lpstr>SF Pro Display</vt:lpstr>
      <vt:lpstr>Calibri</vt:lpstr>
      <vt:lpstr>Phudu Light SemiBold</vt:lpstr>
      <vt:lpstr>SF Pro Rounded</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PRESENTATION.pptx</dc:title>
  <cp:lastModifiedBy>Tetis Funimo</cp:lastModifiedBy>
  <cp:revision>6</cp:revision>
  <dcterms:created xsi:type="dcterms:W3CDTF">2006-08-16T00:00:00Z</dcterms:created>
  <dcterms:modified xsi:type="dcterms:W3CDTF">2023-05-20T05:13:18Z</dcterms:modified>
  <dc:identifier>DAFil10AXrg</dc:identifier>
</cp:coreProperties>
</file>